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sldIdLst>
    <p:sldId id="257" r:id="rId3"/>
    <p:sldId id="258" r:id="rId4"/>
    <p:sldId id="283" r:id="rId5"/>
    <p:sldId id="259" r:id="rId6"/>
    <p:sldId id="284" r:id="rId7"/>
    <p:sldId id="287" r:id="rId8"/>
    <p:sldId id="288" r:id="rId9"/>
    <p:sldId id="289" r:id="rId10"/>
    <p:sldId id="263" r:id="rId11"/>
    <p:sldId id="291" r:id="rId12"/>
    <p:sldId id="274" r:id="rId13"/>
    <p:sldId id="292" r:id="rId14"/>
    <p:sldId id="293" r:id="rId15"/>
    <p:sldId id="294" r:id="rId16"/>
    <p:sldId id="295" r:id="rId17"/>
    <p:sldId id="297" r:id="rId18"/>
    <p:sldId id="296"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271" r:id="rId43"/>
    <p:sldId id="290" r:id="rId44"/>
    <p:sldId id="272" r:id="rId45"/>
    <p:sldId id="279" r:id="rId46"/>
    <p:sldId id="285" r:id="rId47"/>
    <p:sldId id="28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A9E1"/>
    <a:srgbClr val="FFC000"/>
    <a:srgbClr val="3090BA"/>
    <a:srgbClr val="EC8F24"/>
    <a:srgbClr val="4CB5D7"/>
    <a:srgbClr val="5AC6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0995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50071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50519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277306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46191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51753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49459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30581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16008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53608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28789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99056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22546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442921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322435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606136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6586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7/22/2023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7/22/2023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3388623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7E2C97E-2DB8-459F-9A72-94F460A34F70}"/>
              </a:ext>
            </a:extLst>
          </p:cNvPr>
          <p:cNvSpPr txBox="1">
            <a:spLocks/>
          </p:cNvSpPr>
          <p:nvPr/>
        </p:nvSpPr>
        <p:spPr>
          <a:xfrm>
            <a:off x="235974" y="412612"/>
            <a:ext cx="5797394" cy="1635614"/>
          </a:xfrm>
          <a:prstGeom prst="rect">
            <a:avLst/>
          </a:prstGeom>
          <a:effectLst>
            <a:outerShdw blurRad="50800" dist="50800" dir="5400000" algn="ctr" rotWithShape="0">
              <a:srgbClr val="000000">
                <a:alpha val="70000"/>
              </a:srgbClr>
            </a:outerShdw>
          </a:effectLst>
        </p:spPr>
        <p:txBody>
          <a:bodyPr vert="horz" lIns="91440" tIns="45720" rIns="91440" bIns="45720" rtlCol="0" anchor="b">
            <a:normAutofit fontScale="92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9600" dirty="0">
                <a:latin typeface="Avenue" pitchFamily="50" charset="0"/>
                <a:ea typeface="Calibri" panose="020F0502020204030204" pitchFamily="34" charset="0"/>
                <a:cs typeface="Times New Roman" panose="02020603050405020304" pitchFamily="18" charset="0"/>
              </a:rPr>
              <a:t>DRIVER 4:</a:t>
            </a:r>
            <a:endParaRPr lang="es-MX" sz="9600" dirty="0">
              <a:latin typeface="Avenue" pitchFamily="50" charset="0"/>
            </a:endParaRPr>
          </a:p>
        </p:txBody>
      </p:sp>
      <p:sp>
        <p:nvSpPr>
          <p:cNvPr id="5" name="Subtítulo 2">
            <a:extLst>
              <a:ext uri="{FF2B5EF4-FFF2-40B4-BE49-F238E27FC236}">
                <a16:creationId xmlns:a16="http://schemas.microsoft.com/office/drawing/2014/main" id="{495EB407-E408-4F1E-A1D9-4556C6AA7F70}"/>
              </a:ext>
            </a:extLst>
          </p:cNvPr>
          <p:cNvSpPr txBox="1">
            <a:spLocks/>
          </p:cNvSpPr>
          <p:nvPr/>
        </p:nvSpPr>
        <p:spPr>
          <a:xfrm>
            <a:off x="314275" y="1825636"/>
            <a:ext cx="4686349" cy="1854837"/>
          </a:xfrm>
          <a:prstGeom prst="rect">
            <a:avLst/>
          </a:prstGeom>
          <a:effectLst>
            <a:outerShdw blurRad="50800" dist="50800" dir="5400000" algn="ctr" rotWithShape="0">
              <a:srgbClr val="000000">
                <a:alpha val="70000"/>
              </a:srgbClr>
            </a:outerShdw>
          </a:effectLst>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s-ES" sz="4000" dirty="0">
                <a:effectLst/>
                <a:latin typeface="Avenue" pitchFamily="50" charset="0"/>
                <a:ea typeface="Calibri" panose="020F0502020204030204" pitchFamily="34" charset="0"/>
                <a:cs typeface="Times New Roman" panose="02020603050405020304" pitchFamily="18" charset="0"/>
              </a:rPr>
              <a:t>EMPATIA CON EL </a:t>
            </a:r>
            <a:r>
              <a:rPr lang="es-ES" sz="4000" dirty="0">
                <a:solidFill>
                  <a:srgbClr val="FFC000"/>
                </a:solidFill>
                <a:effectLst/>
                <a:latin typeface="Avenue" pitchFamily="50" charset="0"/>
                <a:ea typeface="Calibri" panose="020F0502020204030204" pitchFamily="34" charset="0"/>
                <a:cs typeface="Times New Roman" panose="02020603050405020304" pitchFamily="18" charset="0"/>
              </a:rPr>
              <a:t>LIDER</a:t>
            </a:r>
            <a:r>
              <a:rPr lang="es-ES" sz="4000" dirty="0">
                <a:solidFill>
                  <a:srgbClr val="FF7D0F"/>
                </a:solidFill>
                <a:effectLst/>
                <a:latin typeface="Avenue" pitchFamily="50" charset="0"/>
                <a:ea typeface="Calibri" panose="020F0502020204030204" pitchFamily="34" charset="0"/>
                <a:cs typeface="Times New Roman" panose="02020603050405020304" pitchFamily="18" charset="0"/>
              </a:rPr>
              <a:t> </a:t>
            </a:r>
            <a:endParaRPr lang="es-ES" sz="8800" dirty="0">
              <a:solidFill>
                <a:srgbClr val="FF7D0F"/>
              </a:solidFill>
              <a:latin typeface="Avenue" pitchFamily="50" charset="0"/>
              <a:ea typeface="Calibri" panose="020F0502020204030204" pitchFamily="34" charset="0"/>
              <a:cs typeface="Times New Roman" panose="02020603050405020304" pitchFamily="18" charset="0"/>
            </a:endParaRPr>
          </a:p>
          <a:p>
            <a:endParaRPr lang="es-ES" sz="4800" dirty="0">
              <a:solidFill>
                <a:srgbClr val="E87112"/>
              </a:solidFill>
              <a:latin typeface="Avenue" pitchFamily="50" charset="0"/>
              <a:ea typeface="Calibri" panose="020F0502020204030204" pitchFamily="34" charset="0"/>
              <a:cs typeface="Times New Roman" panose="02020603050405020304" pitchFamily="18" charset="0"/>
            </a:endParaRPr>
          </a:p>
          <a:p>
            <a:br>
              <a:rPr lang="es-MX" sz="5400" dirty="0">
                <a:latin typeface="Avenue" pitchFamily="50" charset="0"/>
                <a:ea typeface="Calibri" panose="020F0502020204030204" pitchFamily="34" charset="0"/>
                <a:cs typeface="Times New Roman" panose="02020603050405020304" pitchFamily="18" charset="0"/>
              </a:rPr>
            </a:br>
            <a:endParaRPr lang="es-MX" sz="5400" dirty="0">
              <a:latin typeface="Avenue" pitchFamily="50" charset="0"/>
            </a:endParaRPr>
          </a:p>
        </p:txBody>
      </p:sp>
      <p:pic>
        <p:nvPicPr>
          <p:cNvPr id="9" name="Imagen 8">
            <a:extLst>
              <a:ext uri="{FF2B5EF4-FFF2-40B4-BE49-F238E27FC236}">
                <a16:creationId xmlns:a16="http://schemas.microsoft.com/office/drawing/2014/main" id="{F860D3D1-8FD9-412F-BBB7-C5B7CCC0AB80}"/>
              </a:ext>
            </a:extLst>
          </p:cNvPr>
          <p:cNvPicPr>
            <a:picLocks noChangeAspect="1"/>
          </p:cNvPicPr>
          <p:nvPr/>
        </p:nvPicPr>
        <p:blipFill>
          <a:blip r:embed="rId2"/>
          <a:stretch>
            <a:fillRect/>
          </a:stretch>
        </p:blipFill>
        <p:spPr>
          <a:xfrm>
            <a:off x="10654397" y="4931225"/>
            <a:ext cx="1370455" cy="1623727"/>
          </a:xfrm>
          <a:prstGeom prst="rect">
            <a:avLst/>
          </a:prstGeom>
          <a:effectLst>
            <a:outerShdw blurRad="215900" algn="ctr" rotWithShape="0">
              <a:schemeClr val="bg2">
                <a:lumMod val="50000"/>
                <a:alpha val="93000"/>
              </a:schemeClr>
            </a:outerShdw>
          </a:effectLst>
        </p:spPr>
      </p:pic>
      <p:grpSp>
        <p:nvGrpSpPr>
          <p:cNvPr id="37" name="Grupo 36">
            <a:extLst>
              <a:ext uri="{FF2B5EF4-FFF2-40B4-BE49-F238E27FC236}">
                <a16:creationId xmlns:a16="http://schemas.microsoft.com/office/drawing/2014/main" id="{2D0C6D8B-B9DC-4C52-B605-1B40380FB999}"/>
              </a:ext>
            </a:extLst>
          </p:cNvPr>
          <p:cNvGrpSpPr/>
          <p:nvPr/>
        </p:nvGrpSpPr>
        <p:grpSpPr>
          <a:xfrm>
            <a:off x="314275" y="3666068"/>
            <a:ext cx="408629" cy="418806"/>
            <a:chOff x="5012442" y="2257936"/>
            <a:chExt cx="552617" cy="566380"/>
          </a:xfrm>
        </p:grpSpPr>
        <p:sp>
          <p:nvSpPr>
            <p:cNvPr id="20" name="Forma libre: forma 19">
              <a:extLst>
                <a:ext uri="{FF2B5EF4-FFF2-40B4-BE49-F238E27FC236}">
                  <a16:creationId xmlns:a16="http://schemas.microsoft.com/office/drawing/2014/main" id="{2CF1AF04-667E-441A-8881-2AA5D881A07B}"/>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57150" cap="flat">
              <a:solidFill>
                <a:srgbClr val="FFC000"/>
              </a:solidFill>
              <a:prstDash val="solid"/>
              <a:miter/>
            </a:ln>
          </p:spPr>
          <p:txBody>
            <a:bodyPr rtlCol="0" anchor="ctr"/>
            <a:lstStyle/>
            <a:p>
              <a:endParaRPr lang="es-MX" sz="1400" dirty="0"/>
            </a:p>
          </p:txBody>
        </p:sp>
        <p:sp>
          <p:nvSpPr>
            <p:cNvPr id="19" name="Forma libre: forma 18">
              <a:extLst>
                <a:ext uri="{FF2B5EF4-FFF2-40B4-BE49-F238E27FC236}">
                  <a16:creationId xmlns:a16="http://schemas.microsoft.com/office/drawing/2014/main" id="{1BA1AA46-DDC1-4A9E-8DA4-801D9E5F89C6}"/>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grpSp>
        <p:nvGrpSpPr>
          <p:cNvPr id="36" name="Grupo 35">
            <a:extLst>
              <a:ext uri="{FF2B5EF4-FFF2-40B4-BE49-F238E27FC236}">
                <a16:creationId xmlns:a16="http://schemas.microsoft.com/office/drawing/2014/main" id="{06FBAD11-541B-4E67-A825-A30E5A35A635}"/>
              </a:ext>
            </a:extLst>
          </p:cNvPr>
          <p:cNvGrpSpPr/>
          <p:nvPr/>
        </p:nvGrpSpPr>
        <p:grpSpPr>
          <a:xfrm>
            <a:off x="3708401" y="3765686"/>
            <a:ext cx="365523" cy="289589"/>
            <a:chOff x="6188061" y="2023707"/>
            <a:chExt cx="678903" cy="671110"/>
          </a:xfrm>
        </p:grpSpPr>
        <p:sp>
          <p:nvSpPr>
            <p:cNvPr id="15" name="Forma libre: forma 14">
              <a:extLst>
                <a:ext uri="{FF2B5EF4-FFF2-40B4-BE49-F238E27FC236}">
                  <a16:creationId xmlns:a16="http://schemas.microsoft.com/office/drawing/2014/main" id="{868AC08B-DE30-48D5-A9BC-9C85B577064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57150" cap="flat">
              <a:solidFill>
                <a:srgbClr val="FFC000"/>
              </a:solidFill>
              <a:prstDash val="solid"/>
              <a:miter/>
            </a:ln>
          </p:spPr>
          <p:txBody>
            <a:bodyPr rtlCol="0" anchor="ctr"/>
            <a:lstStyle/>
            <a:p>
              <a:endParaRPr lang="es-MX" sz="1400"/>
            </a:p>
          </p:txBody>
        </p:sp>
        <p:cxnSp>
          <p:nvCxnSpPr>
            <p:cNvPr id="22" name="Conector recto 21">
              <a:extLst>
                <a:ext uri="{FF2B5EF4-FFF2-40B4-BE49-F238E27FC236}">
                  <a16:creationId xmlns:a16="http://schemas.microsoft.com/office/drawing/2014/main" id="{F54BA4AD-CA6E-4BC6-B0E3-04FC4D976931}"/>
                </a:ext>
              </a:extLst>
            </p:cNvPr>
            <p:cNvCxnSpPr>
              <a:cxnSpLocks/>
            </p:cNvCxnSpPr>
            <p:nvPr/>
          </p:nvCxnSpPr>
          <p:spPr>
            <a:xfrm>
              <a:off x="6205841" y="2063466"/>
              <a:ext cx="321671" cy="295796"/>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A8E8AAB2-F91D-42CB-A539-F83691752762}"/>
                </a:ext>
              </a:extLst>
            </p:cNvPr>
            <p:cNvCxnSpPr>
              <a:cxnSpLocks/>
            </p:cNvCxnSpPr>
            <p:nvPr/>
          </p:nvCxnSpPr>
          <p:spPr>
            <a:xfrm flipV="1">
              <a:off x="6527512" y="2063467"/>
              <a:ext cx="321675" cy="29579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9" name="CuadroTexto 38">
            <a:extLst>
              <a:ext uri="{FF2B5EF4-FFF2-40B4-BE49-F238E27FC236}">
                <a16:creationId xmlns:a16="http://schemas.microsoft.com/office/drawing/2014/main" id="{D861D496-0D1D-4DFC-8D4D-58D90037EAC0}"/>
              </a:ext>
            </a:extLst>
          </p:cNvPr>
          <p:cNvSpPr txBox="1"/>
          <p:nvPr/>
        </p:nvSpPr>
        <p:spPr>
          <a:xfrm>
            <a:off x="4179563" y="3777097"/>
            <a:ext cx="1247843"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CuadroTexto 40">
            <a:extLst>
              <a:ext uri="{FF2B5EF4-FFF2-40B4-BE49-F238E27FC236}">
                <a16:creationId xmlns:a16="http://schemas.microsoft.com/office/drawing/2014/main" id="{C451EBF8-54D8-45FD-A9B6-7C7BE13A7AB7}"/>
              </a:ext>
            </a:extLst>
          </p:cNvPr>
          <p:cNvSpPr txBox="1"/>
          <p:nvPr/>
        </p:nvSpPr>
        <p:spPr>
          <a:xfrm>
            <a:off x="778697" y="3762758"/>
            <a:ext cx="2749615"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3" name="Conector recto 42">
            <a:extLst>
              <a:ext uri="{FF2B5EF4-FFF2-40B4-BE49-F238E27FC236}">
                <a16:creationId xmlns:a16="http://schemas.microsoft.com/office/drawing/2014/main" id="{B71A19F5-8E55-4BE8-896C-C147EB729130}"/>
              </a:ext>
            </a:extLst>
          </p:cNvPr>
          <p:cNvCxnSpPr>
            <a:cxnSpLocks/>
          </p:cNvCxnSpPr>
          <p:nvPr/>
        </p:nvCxnSpPr>
        <p:spPr>
          <a:xfrm flipV="1">
            <a:off x="314275" y="3453325"/>
            <a:ext cx="5853443" cy="1"/>
          </a:xfrm>
          <a:prstGeom prst="line">
            <a:avLst/>
          </a:prstGeom>
          <a:ln w="571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46" name="Imagen 45">
            <a:extLst>
              <a:ext uri="{FF2B5EF4-FFF2-40B4-BE49-F238E27FC236}">
                <a16:creationId xmlns:a16="http://schemas.microsoft.com/office/drawing/2014/main" id="{38A93827-CA4F-4E7A-B05C-C6DC9EB685CA}"/>
              </a:ext>
            </a:extLst>
          </p:cNvPr>
          <p:cNvPicPr>
            <a:picLocks noChangeAspect="1"/>
          </p:cNvPicPr>
          <p:nvPr/>
        </p:nvPicPr>
        <p:blipFill rotWithShape="1">
          <a:blip r:embed="rId3"/>
          <a:srcRect l="10899" b="4064"/>
          <a:stretch/>
        </p:blipFill>
        <p:spPr>
          <a:xfrm>
            <a:off x="6513809" y="1032385"/>
            <a:ext cx="3779120" cy="5837193"/>
          </a:xfrm>
          <a:prstGeom prst="rect">
            <a:avLst/>
          </a:prstGeom>
        </p:spPr>
      </p:pic>
      <p:pic>
        <p:nvPicPr>
          <p:cNvPr id="3" name="Imagen 2">
            <a:extLst>
              <a:ext uri="{FF2B5EF4-FFF2-40B4-BE49-F238E27FC236}">
                <a16:creationId xmlns:a16="http://schemas.microsoft.com/office/drawing/2014/main" id="{4B2CD6A9-ED04-4721-B207-BAF31A03136F}"/>
              </a:ext>
            </a:extLst>
          </p:cNvPr>
          <p:cNvPicPr>
            <a:picLocks noChangeAspect="1"/>
          </p:cNvPicPr>
          <p:nvPr/>
        </p:nvPicPr>
        <p:blipFill>
          <a:blip r:embed="rId4"/>
          <a:stretch>
            <a:fillRect/>
          </a:stretch>
        </p:blipFill>
        <p:spPr>
          <a:xfrm>
            <a:off x="248980" y="4162286"/>
            <a:ext cx="1650091" cy="1668777"/>
          </a:xfrm>
          <a:prstGeom prst="rect">
            <a:avLst/>
          </a:prstGeom>
        </p:spPr>
      </p:pic>
    </p:spTree>
    <p:extLst>
      <p:ext uri="{BB962C8B-B14F-4D97-AF65-F5344CB8AC3E}">
        <p14:creationId xmlns:p14="http://schemas.microsoft.com/office/powerpoint/2010/main" val="316640388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A91345F-9C6B-4D22-942C-F94120D1418D}"/>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CuadroTexto 14">
            <a:extLst>
              <a:ext uri="{FF2B5EF4-FFF2-40B4-BE49-F238E27FC236}">
                <a16:creationId xmlns:a16="http://schemas.microsoft.com/office/drawing/2014/main" id="{7FDD3482-E330-44A6-AA32-10F8BE711C1A}"/>
              </a:ext>
            </a:extLst>
          </p:cNvPr>
          <p:cNvSpPr txBox="1"/>
          <p:nvPr/>
        </p:nvSpPr>
        <p:spPr>
          <a:xfrm>
            <a:off x="9043951" y="1676694"/>
            <a:ext cx="3558735" cy="3154710"/>
          </a:xfrm>
          <a:prstGeom prst="rect">
            <a:avLst/>
          </a:prstGeom>
          <a:noFill/>
        </p:spPr>
        <p:txBody>
          <a:bodyPr wrap="square" rtlCol="0">
            <a:spAutoFit/>
          </a:bodyPr>
          <a:lstStyle/>
          <a:p>
            <a:r>
              <a:rPr lang="es-ES" sz="19900" dirty="0">
                <a:solidFill>
                  <a:srgbClr val="2595CD"/>
                </a:solidFill>
                <a:latin typeface="Avenue" pitchFamily="50" charset="0"/>
              </a:rPr>
              <a:t>02</a:t>
            </a:r>
            <a:endParaRPr lang="es-MX" sz="13800" dirty="0">
              <a:solidFill>
                <a:srgbClr val="2595CD"/>
              </a:solidFill>
              <a:latin typeface="Avenue" pitchFamily="50" charset="0"/>
            </a:endParaRPr>
          </a:p>
        </p:txBody>
      </p:sp>
      <p:grpSp>
        <p:nvGrpSpPr>
          <p:cNvPr id="4" name="Grupo 3">
            <a:extLst>
              <a:ext uri="{FF2B5EF4-FFF2-40B4-BE49-F238E27FC236}">
                <a16:creationId xmlns:a16="http://schemas.microsoft.com/office/drawing/2014/main" id="{063C71E6-BD14-4A15-9FA0-570387E3CA3B}"/>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EEBCBA38-6032-4120-A555-71A78B73009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D483C756-CC38-41DC-986A-F9C6D7F6F793}"/>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4E64D05D-4B29-4DC2-917F-B380075AD958}"/>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670A4EC7-93C7-4845-8CCE-21B9194D3F7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AEEE94EC-D916-48B9-AEA0-74E2557E078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4CBDAECE-28E2-4CF6-850D-8D8F6F3C8337}"/>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C55E3C6-0AC2-49FC-8C83-042403B00F3A}"/>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8C57616-E3CB-483C-8F1F-596E885DFFC5}"/>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8" name="Marcador de contenido 2">
            <a:extLst>
              <a:ext uri="{FF2B5EF4-FFF2-40B4-BE49-F238E27FC236}">
                <a16:creationId xmlns:a16="http://schemas.microsoft.com/office/drawing/2014/main" id="{3DAE1693-1696-4E2D-B6B0-834724EB2575}"/>
              </a:ext>
            </a:extLst>
          </p:cNvPr>
          <p:cNvSpPr>
            <a:spLocks noGrp="1"/>
          </p:cNvSpPr>
          <p:nvPr>
            <p:ph idx="1"/>
          </p:nvPr>
        </p:nvSpPr>
        <p:spPr>
          <a:xfrm>
            <a:off x="892590" y="1478188"/>
            <a:ext cx="10484910" cy="5159233"/>
          </a:xfrm>
        </p:spPr>
        <p:txBody>
          <a:bodyPr>
            <a:normAutofit lnSpcReduction="10000"/>
          </a:bodyPr>
          <a:lstStyle/>
          <a:p>
            <a:pPr marL="0" indent="0" algn="ctr">
              <a:lnSpc>
                <a:spcPct val="150000"/>
              </a:lnSpc>
              <a:spcAft>
                <a:spcPts val="800"/>
              </a:spcAft>
              <a:buNone/>
            </a:pPr>
            <a:r>
              <a:rPr lang="es-ES" sz="4000" b="1" dirty="0">
                <a:effectLst/>
                <a:latin typeface="Avenue" pitchFamily="50" charset="0"/>
                <a:ea typeface="Calibri" panose="020F0502020204030204" pitchFamily="34" charset="0"/>
                <a:cs typeface="Times New Roman" panose="02020603050405020304" pitchFamily="18" charset="0"/>
              </a:rPr>
              <a:t>15 principales características de un buen </a:t>
            </a:r>
            <a:r>
              <a:rPr lang="es-ES" sz="4000" b="1" dirty="0">
                <a:solidFill>
                  <a:srgbClr val="FFC000"/>
                </a:solidFill>
                <a:effectLst/>
                <a:latin typeface="Avenue" pitchFamily="50" charset="0"/>
                <a:ea typeface="Calibri" panose="020F0502020204030204" pitchFamily="34" charset="0"/>
                <a:cs typeface="Times New Roman" panose="02020603050405020304" pitchFamily="18" charset="0"/>
              </a:rPr>
              <a:t>LÍDER COMERCIAL</a:t>
            </a:r>
            <a:r>
              <a:rPr lang="es-ES" sz="4000" b="1" dirty="0">
                <a:effectLst/>
                <a:latin typeface="Avenue" pitchFamily="50" charset="0"/>
                <a:ea typeface="Calibri" panose="020F0502020204030204" pitchFamily="34" charset="0"/>
                <a:cs typeface="Times New Roman" panose="02020603050405020304" pitchFamily="18" charset="0"/>
              </a:rPr>
              <a:t>:</a:t>
            </a:r>
            <a:endParaRPr lang="es-MX" sz="4000" dirty="0">
              <a:effectLst/>
              <a:latin typeface="Avenue" pitchFamily="50" charset="0"/>
              <a:ea typeface="Calibri" panose="020F0502020204030204" pitchFamily="34" charset="0"/>
              <a:cs typeface="Times New Roman" panose="02020603050405020304" pitchFamily="18" charset="0"/>
            </a:endParaRPr>
          </a:p>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Existen varios tipos de liderazgo, todos con características diferentes, no existen ni buenos ni malos, lo que si es importante es que hay ciertas particularidades que un excelente líder debe tener o al menos muchas de ellas:</a:t>
            </a:r>
            <a:endParaRPr lang="es-MX" sz="2800" dirty="0">
              <a:effectLst/>
              <a:latin typeface="Avant GardeBook" pitchFamily="50" charset="0"/>
              <a:ea typeface="Calibri" panose="020F0502020204030204" pitchFamily="34" charset="0"/>
              <a:cs typeface="Times New Roman" panose="02020603050405020304" pitchFamily="18" charset="0"/>
            </a:endParaRPr>
          </a:p>
          <a:p>
            <a:pPr marL="0" indent="0" algn="ctr">
              <a:lnSpc>
                <a:spcPct val="150000"/>
              </a:lnSpc>
              <a:buNone/>
            </a:pPr>
            <a:endParaRPr lang="es-MX" sz="9600" dirty="0">
              <a:latin typeface="Avant GardeBook" pitchFamily="50" charset="0"/>
            </a:endParaRPr>
          </a:p>
        </p:txBody>
      </p:sp>
    </p:spTree>
    <p:extLst>
      <p:ext uri="{BB962C8B-B14F-4D97-AF65-F5344CB8AC3E}">
        <p14:creationId xmlns:p14="http://schemas.microsoft.com/office/powerpoint/2010/main" val="1952200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0" y="1201941"/>
            <a:ext cx="6477000" cy="4454118"/>
          </a:xfrm>
        </p:spPr>
        <p:txBody>
          <a:bodyPr>
            <a:normAutofit lnSpcReduction="10000"/>
          </a:bodyPr>
          <a:lstStyle/>
          <a:p>
            <a:pPr marL="0" indent="0" algn="ctr">
              <a:lnSpc>
                <a:spcPct val="150000"/>
              </a:lnSpc>
              <a:spcAft>
                <a:spcPts val="800"/>
              </a:spcAft>
              <a:buNone/>
            </a:pPr>
            <a:r>
              <a:rPr lang="es-ES" sz="6600" b="1" dirty="0">
                <a:effectLst/>
                <a:latin typeface="Avenue" pitchFamily="50" charset="0"/>
                <a:ea typeface="Calibri" panose="020F0502020204030204" pitchFamily="34" charset="0"/>
                <a:cs typeface="Times New Roman" panose="02020603050405020304" pitchFamily="18" charset="0"/>
              </a:rPr>
              <a:t>1.- ALTA CREATIVIDAD COMERCIAL</a:t>
            </a:r>
            <a:endParaRPr lang="es-MX" sz="6600" dirty="0">
              <a:effectLst/>
              <a:latin typeface="Avenue" pitchFamily="50" charset="0"/>
              <a:ea typeface="Calibri" panose="020F0502020204030204" pitchFamily="34" charset="0"/>
              <a:cs typeface="Times New Roman" panose="02020603050405020304" pitchFamily="18" charset="0"/>
            </a:endParaRPr>
          </a:p>
          <a:p>
            <a:pPr marL="0" indent="0">
              <a:buNone/>
            </a:pPr>
            <a:endParaRPr lang="es-MX" sz="66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883CE43E-E047-42E1-A200-E47ACE6978F2}"/>
              </a:ext>
            </a:extLst>
          </p:cNvPr>
          <p:cNvPicPr>
            <a:picLocks noChangeAspect="1"/>
          </p:cNvPicPr>
          <p:nvPr/>
        </p:nvPicPr>
        <p:blipFill>
          <a:blip r:embed="rId2"/>
          <a:stretch>
            <a:fillRect/>
          </a:stretch>
        </p:blipFill>
        <p:spPr>
          <a:xfrm>
            <a:off x="6309348" y="1071367"/>
            <a:ext cx="5882652" cy="4959106"/>
          </a:xfrm>
          <a:prstGeom prst="rect">
            <a:avLst/>
          </a:prstGeom>
        </p:spPr>
      </p:pic>
    </p:spTree>
    <p:extLst>
      <p:ext uri="{BB962C8B-B14F-4D97-AF65-F5344CB8AC3E}">
        <p14:creationId xmlns:p14="http://schemas.microsoft.com/office/powerpoint/2010/main" val="199308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9603638" y="960870"/>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960870"/>
            <a:ext cx="10631835" cy="6121537"/>
          </a:xfrm>
        </p:spPr>
        <p:txBody>
          <a:bodyPr>
            <a:normAutofit/>
          </a:bodyPr>
          <a:lstStyle/>
          <a:p>
            <a:pPr marL="0" indent="0" algn="ctr">
              <a:lnSpc>
                <a:spcPct val="150000"/>
              </a:lnSpc>
              <a:spcAft>
                <a:spcPts val="800"/>
              </a:spcAft>
              <a:buNone/>
            </a:pPr>
            <a:r>
              <a:rPr lang="es-ES" sz="4000" dirty="0">
                <a:effectLst/>
                <a:latin typeface="Avant GardeBook" pitchFamily="50" charset="0"/>
                <a:ea typeface="Calibri" panose="020F0502020204030204" pitchFamily="34" charset="0"/>
                <a:cs typeface="Times New Roman" panose="02020603050405020304" pitchFamily="18" charset="0"/>
              </a:rPr>
              <a:t>Para un mundo comercial </a:t>
            </a:r>
            <a:r>
              <a:rPr lang="es-ES" sz="4000" b="1" dirty="0">
                <a:solidFill>
                  <a:srgbClr val="FFC000"/>
                </a:solidFill>
                <a:effectLst/>
                <a:latin typeface="Avant GardeBook" pitchFamily="50" charset="0"/>
                <a:ea typeface="Calibri" panose="020F0502020204030204" pitchFamily="34" charset="0"/>
                <a:cs typeface="Times New Roman" panose="02020603050405020304" pitchFamily="18" charset="0"/>
              </a:rPr>
              <a:t>dinámico</a:t>
            </a:r>
            <a:r>
              <a:rPr lang="es-ES" sz="4000" dirty="0">
                <a:effectLst/>
                <a:latin typeface="Avant GardeBook" pitchFamily="50" charset="0"/>
                <a:ea typeface="Calibri" panose="020F0502020204030204" pitchFamily="34" charset="0"/>
                <a:cs typeface="Times New Roman" panose="02020603050405020304" pitchFamily="18" charset="0"/>
              </a:rPr>
              <a:t>, la mejor fórmula es la creatividad, no solo para desarrollar productos, ideas o proyectos,   también para solucionar problemas del día a día en la actividad comercial.</a:t>
            </a:r>
            <a:endParaRPr lang="es-MX" sz="4000" dirty="0">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527290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3805689" y="4090660"/>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6355080" y="535841"/>
            <a:ext cx="5836920" cy="5135880"/>
          </a:xfrm>
        </p:spPr>
        <p:txBody>
          <a:bodyPr>
            <a:normAutofit fontScale="92500"/>
          </a:bodyPr>
          <a:lstStyle/>
          <a:p>
            <a:pPr marL="0" indent="0" algn="ctr">
              <a:lnSpc>
                <a:spcPct val="150000"/>
              </a:lnSpc>
              <a:spcAft>
                <a:spcPts val="800"/>
              </a:spcAft>
              <a:buNone/>
            </a:pPr>
            <a:r>
              <a:rPr lang="es-ES" sz="6000" b="1" dirty="0">
                <a:effectLst/>
                <a:latin typeface="Avenue" pitchFamily="50" charset="0"/>
                <a:ea typeface="Calibri" panose="020F0502020204030204" pitchFamily="34" charset="0"/>
                <a:cs typeface="Times New Roman" panose="02020603050405020304" pitchFamily="18" charset="0"/>
              </a:rPr>
              <a:t>2.- CAPACIDAD DE</a:t>
            </a:r>
          </a:p>
          <a:p>
            <a:pPr marL="0" indent="0" algn="ctr">
              <a:lnSpc>
                <a:spcPct val="150000"/>
              </a:lnSpc>
              <a:spcAft>
                <a:spcPts val="800"/>
              </a:spcAft>
              <a:buNone/>
            </a:pPr>
            <a:r>
              <a:rPr lang="es-ES" sz="6000" b="1" dirty="0">
                <a:effectLst/>
                <a:latin typeface="Avenue" pitchFamily="50" charset="0"/>
                <a:ea typeface="Calibri" panose="020F0502020204030204" pitchFamily="34" charset="0"/>
                <a:cs typeface="Times New Roman" panose="02020603050405020304" pitchFamily="18" charset="0"/>
              </a:rPr>
              <a:t> INFLUENCIA</a:t>
            </a:r>
            <a:endParaRPr lang="es-MX" sz="114700" dirty="0">
              <a:latin typeface="Avenue"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C04FFD89-754F-4CE7-9596-D293297CA242}"/>
              </a:ext>
            </a:extLst>
          </p:cNvPr>
          <p:cNvPicPr>
            <a:picLocks noChangeAspect="1"/>
          </p:cNvPicPr>
          <p:nvPr/>
        </p:nvPicPr>
        <p:blipFill>
          <a:blip r:embed="rId2"/>
          <a:stretch>
            <a:fillRect/>
          </a:stretch>
        </p:blipFill>
        <p:spPr>
          <a:xfrm>
            <a:off x="323587" y="447133"/>
            <a:ext cx="5181611" cy="5471171"/>
          </a:xfrm>
          <a:prstGeom prst="rect">
            <a:avLst/>
          </a:prstGeom>
        </p:spPr>
      </p:pic>
    </p:spTree>
    <p:extLst>
      <p:ext uri="{BB962C8B-B14F-4D97-AF65-F5344CB8AC3E}">
        <p14:creationId xmlns:p14="http://schemas.microsoft.com/office/powerpoint/2010/main" val="100456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400869"/>
            <a:ext cx="10631835" cy="6121537"/>
          </a:xfrm>
        </p:spPr>
        <p:txBody>
          <a:bodyPr>
            <a:normAutofit fontScale="77500" lnSpcReduction="20000"/>
          </a:bodyPr>
          <a:lstStyle/>
          <a:p>
            <a:pPr>
              <a:lnSpc>
                <a:spcPct val="107000"/>
              </a:lnSpc>
              <a:spcAft>
                <a:spcPts val="800"/>
              </a:spcAft>
            </a:pPr>
            <a:endParaRPr lang="es-MX" sz="4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70000"/>
              </a:lnSpc>
              <a:spcAft>
                <a:spcPts val="800"/>
              </a:spcAft>
              <a:buNone/>
            </a:pPr>
            <a:r>
              <a:rPr lang="es-ES" sz="4000" dirty="0">
                <a:effectLst/>
                <a:latin typeface="Avant GardeBook" pitchFamily="50" charset="0"/>
                <a:ea typeface="Calibri" panose="020F0502020204030204" pitchFamily="34" charset="0"/>
                <a:cs typeface="Times New Roman" panose="02020603050405020304" pitchFamily="18" charset="0"/>
              </a:rPr>
              <a:t>Saber </a:t>
            </a:r>
            <a:r>
              <a:rPr lang="es-ES" sz="4000" b="1" dirty="0">
                <a:solidFill>
                  <a:srgbClr val="FFC000"/>
                </a:solidFill>
                <a:effectLst/>
                <a:latin typeface="Avant GardeBook" pitchFamily="50" charset="0"/>
                <a:ea typeface="Calibri" panose="020F0502020204030204" pitchFamily="34" charset="0"/>
                <a:cs typeface="Times New Roman" panose="02020603050405020304" pitchFamily="18" charset="0"/>
              </a:rPr>
              <a:t>influir</a:t>
            </a:r>
            <a:r>
              <a:rPr lang="es-ES" sz="4000" dirty="0">
                <a:solidFill>
                  <a:srgbClr val="FFC000"/>
                </a:solidFill>
                <a:effectLst/>
                <a:latin typeface="Avant GardeBook" pitchFamily="50" charset="0"/>
                <a:ea typeface="Calibri" panose="020F0502020204030204" pitchFamily="34" charset="0"/>
                <a:cs typeface="Times New Roman" panose="02020603050405020304" pitchFamily="18" charset="0"/>
              </a:rPr>
              <a:t> </a:t>
            </a:r>
            <a:r>
              <a:rPr lang="es-ES" sz="4000" dirty="0">
                <a:effectLst/>
                <a:latin typeface="Avant GardeBook" pitchFamily="50" charset="0"/>
                <a:ea typeface="Calibri" panose="020F0502020204030204" pitchFamily="34" charset="0"/>
                <a:cs typeface="Times New Roman" panose="02020603050405020304" pitchFamily="18" charset="0"/>
              </a:rPr>
              <a:t>como líder comercial en otras áreas de la empresa para mejoras en </a:t>
            </a:r>
            <a:r>
              <a:rPr lang="es-ES" sz="4000" b="1" dirty="0">
                <a:solidFill>
                  <a:srgbClr val="FFC000"/>
                </a:solidFill>
                <a:effectLst/>
                <a:latin typeface="Avant GardeBook" pitchFamily="50" charset="0"/>
                <a:ea typeface="Calibri" panose="020F0502020204030204" pitchFamily="34" charset="0"/>
                <a:cs typeface="Times New Roman" panose="02020603050405020304" pitchFamily="18" charset="0"/>
              </a:rPr>
              <a:t>beneficio</a:t>
            </a:r>
            <a:r>
              <a:rPr lang="es-ES" sz="4000" dirty="0">
                <a:effectLst/>
                <a:latin typeface="Avant GardeBook" pitchFamily="50" charset="0"/>
                <a:ea typeface="Calibri" panose="020F0502020204030204" pitchFamily="34" charset="0"/>
                <a:cs typeface="Times New Roman" panose="02020603050405020304" pitchFamily="18" charset="0"/>
              </a:rPr>
              <a:t> del cliente final representa un gran porcentaje del éxito, así mismo ejercer esa influencia positiva en el equipo comercial será una de las principales armas para el logro de los objetivos.</a:t>
            </a:r>
            <a:endParaRPr lang="es-MX" sz="4000" dirty="0">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3352706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0" y="-274511"/>
            <a:ext cx="9397396" cy="3139440"/>
          </a:xfrm>
        </p:spPr>
        <p:txBody>
          <a:bodyPr>
            <a:normAutofit/>
          </a:bodyPr>
          <a:lstStyle/>
          <a:p>
            <a:pPr marL="0" indent="0" algn="ctr">
              <a:lnSpc>
                <a:spcPct val="107000"/>
              </a:lnSpc>
              <a:spcAft>
                <a:spcPts val="800"/>
              </a:spcAft>
              <a:buNone/>
            </a:pPr>
            <a:r>
              <a:rPr lang="es-ES" sz="8000" b="1" dirty="0">
                <a:effectLst/>
                <a:latin typeface="Avenue" pitchFamily="50" charset="0"/>
                <a:ea typeface="Calibri" panose="020F0502020204030204" pitchFamily="34" charset="0"/>
                <a:cs typeface="Times New Roman" panose="02020603050405020304" pitchFamily="18" charset="0"/>
              </a:rPr>
              <a:t>3.- PERSUASIÓN</a:t>
            </a:r>
            <a:endParaRPr lang="es-MX" sz="8000" dirty="0">
              <a:effectLst/>
              <a:latin typeface="Avenue" pitchFamily="50"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CD4ECE78-EFBC-4E3D-8BCA-9F365D49FFF4}"/>
              </a:ext>
            </a:extLst>
          </p:cNvPr>
          <p:cNvPicPr>
            <a:picLocks noChangeAspect="1"/>
          </p:cNvPicPr>
          <p:nvPr/>
        </p:nvPicPr>
        <p:blipFill>
          <a:blip r:embed="rId2"/>
          <a:stretch>
            <a:fillRect/>
          </a:stretch>
        </p:blipFill>
        <p:spPr>
          <a:xfrm>
            <a:off x="4580216" y="2351168"/>
            <a:ext cx="7276991" cy="3813314"/>
          </a:xfrm>
          <a:prstGeom prst="rect">
            <a:avLst/>
          </a:prstGeom>
        </p:spPr>
      </p:pic>
    </p:spTree>
    <p:extLst>
      <p:ext uri="{BB962C8B-B14F-4D97-AF65-F5344CB8AC3E}">
        <p14:creationId xmlns:p14="http://schemas.microsoft.com/office/powerpoint/2010/main" val="1317553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1534196"/>
            <a:ext cx="10631835" cy="4943194"/>
          </a:xfrm>
        </p:spPr>
        <p:txBody>
          <a:bodyPr>
            <a:normAutofit fontScale="92500"/>
          </a:bodyPr>
          <a:lstStyle/>
          <a:p>
            <a:pPr marL="0" indent="0" algn="ctr">
              <a:lnSpc>
                <a:spcPct val="150000"/>
              </a:lnSpc>
              <a:spcAft>
                <a:spcPts val="800"/>
              </a:spcAft>
              <a:buNone/>
            </a:pPr>
            <a:r>
              <a:rPr lang="es-ES" sz="3200" dirty="0">
                <a:effectLst/>
                <a:latin typeface="Avant GardeBook" pitchFamily="50" charset="0"/>
                <a:ea typeface="Calibri" panose="020F0502020204030204" pitchFamily="34" charset="0"/>
                <a:cs typeface="Times New Roman" panose="02020603050405020304" pitchFamily="18" charset="0"/>
              </a:rPr>
              <a:t>La persuasión de manera </a:t>
            </a:r>
            <a:r>
              <a:rPr lang="es-ES" sz="3200" b="1" dirty="0">
                <a:solidFill>
                  <a:srgbClr val="FFC000"/>
                </a:solidFill>
                <a:effectLst/>
                <a:latin typeface="Avant GardeBook" pitchFamily="50" charset="0"/>
                <a:ea typeface="Calibri" panose="020F0502020204030204" pitchFamily="34" charset="0"/>
                <a:cs typeface="Times New Roman" panose="02020603050405020304" pitchFamily="18" charset="0"/>
              </a:rPr>
              <a:t>FIDEDIGNA</a:t>
            </a:r>
            <a:r>
              <a:rPr lang="es-ES" sz="3200" dirty="0">
                <a:effectLst/>
                <a:latin typeface="Avant GardeBook" pitchFamily="50" charset="0"/>
                <a:ea typeface="Calibri" panose="020F0502020204030204" pitchFamily="34" charset="0"/>
                <a:cs typeface="Times New Roman" panose="02020603050405020304" pitchFamily="18" charset="0"/>
              </a:rPr>
              <a:t> y con fines positivos es de suma importancia en el área comercial, es decir, saber </a:t>
            </a:r>
            <a:r>
              <a:rPr lang="es-ES" sz="3200" b="1" dirty="0">
                <a:solidFill>
                  <a:srgbClr val="FFC000"/>
                </a:solidFill>
                <a:effectLst/>
                <a:latin typeface="Avant GardeBook" pitchFamily="50" charset="0"/>
                <a:ea typeface="Calibri" panose="020F0502020204030204" pitchFamily="34" charset="0"/>
                <a:cs typeface="Times New Roman" panose="02020603050405020304" pitchFamily="18" charset="0"/>
              </a:rPr>
              <a:t>CONVENCER</a:t>
            </a:r>
            <a:r>
              <a:rPr lang="es-ES" sz="3200" dirty="0">
                <a:effectLst/>
                <a:latin typeface="Avant GardeBook" pitchFamily="50" charset="0"/>
                <a:ea typeface="Calibri" panose="020F0502020204030204" pitchFamily="34" charset="0"/>
                <a:cs typeface="Times New Roman" panose="02020603050405020304" pitchFamily="18" charset="0"/>
              </a:rPr>
              <a:t> con </a:t>
            </a:r>
            <a:r>
              <a:rPr lang="es-ES" sz="3200" b="1" dirty="0">
                <a:effectLst/>
                <a:latin typeface="Avant GardeBook" pitchFamily="50" charset="0"/>
                <a:ea typeface="Calibri" panose="020F0502020204030204" pitchFamily="34" charset="0"/>
                <a:cs typeface="Times New Roman" panose="02020603050405020304" pitchFamily="18" charset="0"/>
              </a:rPr>
              <a:t>argumentos </a:t>
            </a:r>
            <a:r>
              <a:rPr lang="es-ES" sz="3200" dirty="0">
                <a:effectLst/>
                <a:latin typeface="Avant GardeBook" pitchFamily="50" charset="0"/>
                <a:ea typeface="Calibri" panose="020F0502020204030204" pitchFamily="34" charset="0"/>
                <a:cs typeface="Times New Roman" panose="02020603050405020304" pitchFamily="18" charset="0"/>
              </a:rPr>
              <a:t>y no solo por organigrama jerárquico es una de las prácticas que hacen de un líder comercial justamente eso….un GRAN LÍDER.</a:t>
            </a:r>
            <a:endParaRPr lang="es-MX" sz="3200" dirty="0">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277577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9018567" y="37972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10EE93C8-692D-4B3A-BC5B-6969E1AF964E}"/>
              </a:ext>
            </a:extLst>
          </p:cNvPr>
          <p:cNvPicPr>
            <a:picLocks noChangeAspect="1"/>
          </p:cNvPicPr>
          <p:nvPr/>
        </p:nvPicPr>
        <p:blipFill>
          <a:blip r:embed="rId2"/>
          <a:stretch>
            <a:fillRect/>
          </a:stretch>
        </p:blipFill>
        <p:spPr>
          <a:xfrm>
            <a:off x="794893" y="1038707"/>
            <a:ext cx="5836932" cy="5181611"/>
          </a:xfrm>
          <a:prstGeom prst="rect">
            <a:avLst/>
          </a:prstGeom>
        </p:spPr>
      </p:pic>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3973290" y="560440"/>
            <a:ext cx="8218710" cy="1554480"/>
          </a:xfrm>
        </p:spPr>
        <p:txBody>
          <a:bodyPr>
            <a:normAutofit fontScale="85000" lnSpcReduction="10000"/>
          </a:bodyPr>
          <a:lstStyle/>
          <a:p>
            <a:pPr marL="0" indent="0" algn="ctr">
              <a:lnSpc>
                <a:spcPct val="107000"/>
              </a:lnSpc>
              <a:spcAft>
                <a:spcPts val="800"/>
              </a:spcAft>
              <a:buNone/>
            </a:pPr>
            <a:r>
              <a:rPr lang="es-ES" sz="11500" b="1" dirty="0">
                <a:effectLst/>
                <a:latin typeface="Avenue" pitchFamily="50" charset="0"/>
                <a:ea typeface="Calibri" panose="020F0502020204030204" pitchFamily="34" charset="0"/>
                <a:cs typeface="Times New Roman" panose="02020603050405020304" pitchFamily="18" charset="0"/>
              </a:rPr>
              <a:t>4.- EMPATÍA</a:t>
            </a:r>
            <a:endParaRPr lang="es-MX" sz="11500" dirty="0">
              <a:effectLst/>
              <a:latin typeface="Avenue"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3260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1106746" y="630340"/>
            <a:ext cx="10418400" cy="6121537"/>
          </a:xfrm>
        </p:spPr>
        <p:txBody>
          <a:bodyPr>
            <a:normAutofit fontScale="77500" lnSpcReduction="20000"/>
          </a:bodyPr>
          <a:lstStyle/>
          <a:p>
            <a:pPr marL="0" indent="0" algn="ctr">
              <a:lnSpc>
                <a:spcPct val="170000"/>
              </a:lnSpc>
              <a:spcAft>
                <a:spcPts val="800"/>
              </a:spcAft>
              <a:buNone/>
            </a:pPr>
            <a:r>
              <a:rPr lang="es-ES" sz="3800" b="1" dirty="0">
                <a:solidFill>
                  <a:srgbClr val="FFC000"/>
                </a:solidFill>
                <a:effectLst/>
                <a:latin typeface="Avant GardeBook" pitchFamily="50" charset="0"/>
                <a:ea typeface="Calibri" panose="020F0502020204030204" pitchFamily="34" charset="0"/>
                <a:cs typeface="Times New Roman" panose="02020603050405020304" pitchFamily="18" charset="0"/>
              </a:rPr>
              <a:t>ENTENDER</a:t>
            </a:r>
            <a:r>
              <a:rPr lang="es-ES" sz="3800" b="1" dirty="0">
                <a:effectLst/>
                <a:latin typeface="Avant GardeBook" pitchFamily="50" charset="0"/>
                <a:ea typeface="Calibri" panose="020F0502020204030204" pitchFamily="34" charset="0"/>
                <a:cs typeface="Times New Roman" panose="02020603050405020304" pitchFamily="18" charset="0"/>
              </a:rPr>
              <a:t> l</a:t>
            </a:r>
            <a:r>
              <a:rPr lang="es-ES" sz="3800" dirty="0">
                <a:effectLst/>
                <a:latin typeface="Avant GardeBook" pitchFamily="50" charset="0"/>
                <a:ea typeface="Calibri" panose="020F0502020204030204" pitchFamily="34" charset="0"/>
                <a:cs typeface="Times New Roman" panose="02020603050405020304" pitchFamily="18" charset="0"/>
              </a:rPr>
              <a:t>a situación de la otra parte para poder proponer soluciones que beneficien a todos es un arte, conlleva ceder en algunas ocasiones, ver a futuro la relación, procurar la armonía comercial, y con todo ello hacer de tu área comercial digna de reconocerse por su habilidad del logro de los objetivos a través de negociaciones efectivas y solución de adversidades o discrepancias.</a:t>
            </a:r>
            <a:endParaRPr lang="es-MX" sz="3800" dirty="0">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3349672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207954" y="-414371"/>
            <a:ext cx="7527150" cy="4195103"/>
          </a:xfrm>
        </p:spPr>
        <p:txBody>
          <a:bodyPr>
            <a:normAutofit/>
          </a:bodyPr>
          <a:lstStyle/>
          <a:p>
            <a:pPr marL="0" indent="0" algn="ctr">
              <a:lnSpc>
                <a:spcPct val="107000"/>
              </a:lnSpc>
              <a:spcAft>
                <a:spcPts val="800"/>
              </a:spcAft>
              <a:buNone/>
            </a:pPr>
            <a:r>
              <a:rPr lang="es-ES" sz="7200" b="1" dirty="0">
                <a:effectLst/>
                <a:latin typeface="Avenue" pitchFamily="50" charset="0"/>
                <a:ea typeface="Calibri" panose="020F0502020204030204" pitchFamily="34" charset="0"/>
                <a:cs typeface="Times New Roman" panose="02020603050405020304" pitchFamily="18" charset="0"/>
              </a:rPr>
              <a:t>5.- SEGURIDAD PROPIA</a:t>
            </a:r>
            <a:endParaRPr lang="es-MX" sz="7200" dirty="0">
              <a:effectLst/>
              <a:latin typeface="Avenue" pitchFamily="50"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932C0ABC-C22E-4B51-8F72-96FF177F4437}"/>
              </a:ext>
            </a:extLst>
          </p:cNvPr>
          <p:cNvPicPr>
            <a:picLocks noChangeAspect="1"/>
          </p:cNvPicPr>
          <p:nvPr/>
        </p:nvPicPr>
        <p:blipFill>
          <a:blip r:embed="rId2"/>
          <a:stretch>
            <a:fillRect/>
          </a:stretch>
        </p:blipFill>
        <p:spPr>
          <a:xfrm>
            <a:off x="3861192" y="1996440"/>
            <a:ext cx="7584079" cy="4861560"/>
          </a:xfrm>
          <a:prstGeom prst="rect">
            <a:avLst/>
          </a:prstGeom>
        </p:spPr>
      </p:pic>
    </p:spTree>
    <p:extLst>
      <p:ext uri="{BB962C8B-B14F-4D97-AF65-F5344CB8AC3E}">
        <p14:creationId xmlns:p14="http://schemas.microsoft.com/office/powerpoint/2010/main" val="155476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6A93F05-6505-45DE-86D2-3616E61F279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78000"/>
                    </a14:imgEffect>
                    <a14:imgEffect>
                      <a14:brightnessContrast bright="-2000"/>
                    </a14:imgEffect>
                  </a14:imgLayer>
                </a14:imgProps>
              </a:ext>
            </a:extLst>
          </a:blip>
          <a:srcRect t="6207" b="9418"/>
          <a:stretch/>
        </p:blipFill>
        <p:spPr>
          <a:xfrm>
            <a:off x="-14069" y="-1"/>
            <a:ext cx="12192000" cy="6858001"/>
          </a:xfrm>
          <a:prstGeom prst="rect">
            <a:avLst/>
          </a:prstGeom>
        </p:spPr>
      </p:pic>
      <p:sp>
        <p:nvSpPr>
          <p:cNvPr id="15" name="Rectángulo 14">
            <a:extLst>
              <a:ext uri="{FF2B5EF4-FFF2-40B4-BE49-F238E27FC236}">
                <a16:creationId xmlns:a16="http://schemas.microsoft.com/office/drawing/2014/main" id="{4FEBD863-1530-4759-B809-0CD678B26298}"/>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CuadroTexto 18">
            <a:extLst>
              <a:ext uri="{FF2B5EF4-FFF2-40B4-BE49-F238E27FC236}">
                <a16:creationId xmlns:a16="http://schemas.microsoft.com/office/drawing/2014/main" id="{0CEEE33B-478D-43D6-A9C4-5A922F67D330}"/>
              </a:ext>
            </a:extLst>
          </p:cNvPr>
          <p:cNvSpPr txBox="1"/>
          <p:nvPr/>
        </p:nvSpPr>
        <p:spPr>
          <a:xfrm>
            <a:off x="14069" y="0"/>
            <a:ext cx="3422445" cy="2646878"/>
          </a:xfrm>
          <a:prstGeom prst="rect">
            <a:avLst/>
          </a:prstGeom>
          <a:noFill/>
        </p:spPr>
        <p:txBody>
          <a:bodyPr wrap="square" rtlCol="0">
            <a:spAutoFit/>
          </a:bodyPr>
          <a:lstStyle/>
          <a:p>
            <a:r>
              <a:rPr lang="es-ES" sz="16600" dirty="0">
                <a:solidFill>
                  <a:srgbClr val="2595CD"/>
                </a:solidFill>
                <a:latin typeface="Avenue" pitchFamily="50" charset="0"/>
              </a:rPr>
              <a:t>01</a:t>
            </a:r>
            <a:endParaRPr lang="es-MX" sz="11500" dirty="0">
              <a:solidFill>
                <a:srgbClr val="2595CD"/>
              </a:solidFill>
              <a:latin typeface="Avenue" pitchFamily="50" charset="0"/>
            </a:endParaRPr>
          </a:p>
        </p:txBody>
      </p:sp>
      <p:grpSp>
        <p:nvGrpSpPr>
          <p:cNvPr id="4" name="Grupo 3">
            <a:extLst>
              <a:ext uri="{FF2B5EF4-FFF2-40B4-BE49-F238E27FC236}">
                <a16:creationId xmlns:a16="http://schemas.microsoft.com/office/drawing/2014/main" id="{7DC9299A-769A-4DB3-80D3-5121901281B5}"/>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3B7ECFDA-C078-45EA-82DE-0E671586ADE7}"/>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E123102E-48A2-451A-8C42-BE02063A5C4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3096EAA9-BFD4-4AA0-B64A-158C59517EF9}"/>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DB75FF6B-94BB-4E09-BDC1-D98AA7FDD36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4A89FA8F-1CE1-4396-981B-89B09225FE3A}"/>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238D5A33-1F6E-4DEB-9813-E5399B7F0988}"/>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1D6584E-C622-4786-B72B-617BFBBF935D}"/>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6E340B4-C96A-4BC4-81C8-BE324F5684B0}"/>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7" name="CuadroTexto 16">
            <a:extLst>
              <a:ext uri="{FF2B5EF4-FFF2-40B4-BE49-F238E27FC236}">
                <a16:creationId xmlns:a16="http://schemas.microsoft.com/office/drawing/2014/main" id="{98C66A45-9FB1-41A3-AC5E-6EE18A7452BC}"/>
              </a:ext>
            </a:extLst>
          </p:cNvPr>
          <p:cNvSpPr txBox="1"/>
          <p:nvPr/>
        </p:nvSpPr>
        <p:spPr>
          <a:xfrm>
            <a:off x="1902658" y="2386607"/>
            <a:ext cx="8468571" cy="1862048"/>
          </a:xfrm>
          <a:prstGeom prst="rect">
            <a:avLst/>
          </a:prstGeom>
          <a:noFill/>
        </p:spPr>
        <p:txBody>
          <a:bodyPr wrap="square">
            <a:spAutoFit/>
          </a:bodyPr>
          <a:lstStyle/>
          <a:p>
            <a:pPr algn="ctr">
              <a:spcAft>
                <a:spcPts val="800"/>
              </a:spcAft>
            </a:pPr>
            <a:r>
              <a:rPr lang="es-ES" sz="11500" dirty="0">
                <a:effectLst/>
                <a:latin typeface="Avenue" pitchFamily="50" charset="0"/>
                <a:ea typeface="Calibri" panose="020F0502020204030204" pitchFamily="34" charset="0"/>
                <a:cs typeface="Times New Roman" panose="02020603050405020304" pitchFamily="18" charset="0"/>
              </a:rPr>
              <a:t>OBJETIVO</a:t>
            </a:r>
            <a:endParaRPr lang="es-MX" sz="11500" dirty="0">
              <a:effectLst/>
              <a:latin typeface="Avenue"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390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1534196"/>
            <a:ext cx="10631835" cy="4943194"/>
          </a:xfrm>
        </p:spPr>
        <p:txBody>
          <a:bodyPr>
            <a:normAutofit fontScale="92500"/>
          </a:bodyPr>
          <a:lstStyle/>
          <a:p>
            <a:pPr marL="0" indent="0" algn="ctr">
              <a:lnSpc>
                <a:spcPct val="150000"/>
              </a:lnSpc>
              <a:spcAft>
                <a:spcPts val="800"/>
              </a:spcAft>
              <a:buNone/>
            </a:pPr>
            <a:r>
              <a:rPr lang="es-ES" sz="3100" dirty="0">
                <a:effectLst/>
                <a:latin typeface="Avant GardeBook" pitchFamily="50" charset="0"/>
                <a:ea typeface="Calibri" panose="020F0502020204030204" pitchFamily="34" charset="0"/>
                <a:cs typeface="Times New Roman" panose="02020603050405020304" pitchFamily="18" charset="0"/>
              </a:rPr>
              <a:t>Seguridad en sí mismo no quiere decir que no existan dudas, quiere decir que aún teniendo dudas el líder comercial es capaz de tomar riesgos y asumir sus consecuencias positivas o negativas, y sobre todo ser capaz de transmitir a su equipo la seguridad de encontrar la puerta ya sea con el plan a, b </a:t>
            </a:r>
            <a:r>
              <a:rPr lang="es-ES" sz="3100" dirty="0" err="1">
                <a:effectLst/>
                <a:latin typeface="Avant GardeBook" pitchFamily="50" charset="0"/>
                <a:ea typeface="Calibri" panose="020F0502020204030204" pitchFamily="34" charset="0"/>
                <a:cs typeface="Times New Roman" panose="02020603050405020304" pitchFamily="18" charset="0"/>
              </a:rPr>
              <a:t>ó</a:t>
            </a:r>
            <a:r>
              <a:rPr lang="es-ES" sz="3100" dirty="0">
                <a:effectLst/>
                <a:latin typeface="Avant GardeBook" pitchFamily="50" charset="0"/>
                <a:ea typeface="Calibri" panose="020F0502020204030204" pitchFamily="34" charset="0"/>
                <a:cs typeface="Times New Roman" panose="02020603050405020304" pitchFamily="18" charset="0"/>
              </a:rPr>
              <a:t> c., eso crea </a:t>
            </a:r>
            <a:r>
              <a:rPr lang="es-ES" sz="3100" b="1" dirty="0">
                <a:solidFill>
                  <a:srgbClr val="FFC000"/>
                </a:solidFill>
                <a:effectLst/>
                <a:latin typeface="Avant GardeBook" pitchFamily="50" charset="0"/>
                <a:ea typeface="Calibri" panose="020F0502020204030204" pitchFamily="34" charset="0"/>
                <a:cs typeface="Times New Roman" panose="02020603050405020304" pitchFamily="18" charset="0"/>
              </a:rPr>
              <a:t>CERTIDUMBRE COMERCIAL</a:t>
            </a:r>
            <a:endParaRPr lang="es-MX" sz="3100" dirty="0">
              <a:solidFill>
                <a:srgbClr val="FFC000"/>
              </a:solidFill>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1980934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9297458" y="2105561"/>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7C0B7F15-743D-4363-9FF4-1E030E96CB10}"/>
              </a:ext>
            </a:extLst>
          </p:cNvPr>
          <p:cNvPicPr>
            <a:picLocks noChangeAspect="1"/>
          </p:cNvPicPr>
          <p:nvPr/>
        </p:nvPicPr>
        <p:blipFill>
          <a:blip r:embed="rId2"/>
          <a:stretch>
            <a:fillRect/>
          </a:stretch>
        </p:blipFill>
        <p:spPr>
          <a:xfrm>
            <a:off x="677545" y="1505962"/>
            <a:ext cx="5006975" cy="4717918"/>
          </a:xfrm>
          <a:prstGeom prst="rect">
            <a:avLst/>
          </a:prstGeom>
        </p:spPr>
      </p:pic>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5123592" y="570754"/>
            <a:ext cx="6964680" cy="1101383"/>
          </a:xfrm>
        </p:spPr>
        <p:txBody>
          <a:bodyPr>
            <a:normAutofit fontScale="70000" lnSpcReduction="20000"/>
          </a:bodyPr>
          <a:lstStyle/>
          <a:p>
            <a:pPr marL="0" indent="0" algn="ctr">
              <a:lnSpc>
                <a:spcPct val="107000"/>
              </a:lnSpc>
              <a:spcAft>
                <a:spcPts val="800"/>
              </a:spcAft>
              <a:buNone/>
            </a:pPr>
            <a:r>
              <a:rPr lang="es-ES" sz="9600" b="1" dirty="0">
                <a:effectLst/>
                <a:latin typeface="Avenue" pitchFamily="50" charset="0"/>
                <a:ea typeface="Calibri" panose="020F0502020204030204" pitchFamily="34" charset="0"/>
                <a:cs typeface="Times New Roman" panose="02020603050405020304" pitchFamily="18" charset="0"/>
              </a:rPr>
              <a:t>6.- ESTRATEGA</a:t>
            </a:r>
            <a:endParaRPr lang="es-MX" sz="9600" dirty="0">
              <a:effectLst/>
              <a:latin typeface="Avenue"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1984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1292816"/>
            <a:ext cx="10631835" cy="5184574"/>
          </a:xfrm>
        </p:spPr>
        <p:txBody>
          <a:bodyPr>
            <a:normAutofit fontScale="92500"/>
          </a:bodyPr>
          <a:lstStyle/>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Existen líderes comerciales enfocados a la estrategia y otros tantos con enfoque a la operación, el mejor líder comercial es aquel que tiene un % mayor hacia la planeación comercial ya que de ahí deriva todo el </a:t>
            </a:r>
            <a:r>
              <a:rPr lang="es-ES" sz="2800" b="1" dirty="0">
                <a:solidFill>
                  <a:srgbClr val="FFC000"/>
                </a:solidFill>
                <a:effectLst/>
                <a:latin typeface="Avant GardeBook" pitchFamily="50" charset="0"/>
                <a:ea typeface="Calibri" panose="020F0502020204030204" pitchFamily="34" charset="0"/>
                <a:cs typeface="Times New Roman" panose="02020603050405020304" pitchFamily="18" charset="0"/>
              </a:rPr>
              <a:t>PLAN ESTRATÉGICO COMERCIAL</a:t>
            </a:r>
            <a:r>
              <a:rPr lang="es-ES" sz="2800" dirty="0">
                <a:solidFill>
                  <a:srgbClr val="FFC000"/>
                </a:solidFill>
                <a:effectLst/>
                <a:latin typeface="Avant GardeBook" pitchFamily="50" charset="0"/>
                <a:ea typeface="Calibri" panose="020F0502020204030204" pitchFamily="34" charset="0"/>
                <a:cs typeface="Times New Roman" panose="02020603050405020304" pitchFamily="18" charset="0"/>
              </a:rPr>
              <a:t>, </a:t>
            </a:r>
            <a:r>
              <a:rPr lang="es-ES" sz="2800" dirty="0">
                <a:effectLst/>
                <a:latin typeface="Avant GardeBook" pitchFamily="50" charset="0"/>
                <a:ea typeface="Calibri" panose="020F0502020204030204" pitchFamily="34" charset="0"/>
                <a:cs typeface="Times New Roman" panose="02020603050405020304" pitchFamily="18" charset="0"/>
              </a:rPr>
              <a:t>y la operación requiere de una gran capacidad de delegar con una supervisión adecuada. “Hoy en día las empresas necesitan </a:t>
            </a:r>
            <a:r>
              <a:rPr lang="es-ES" sz="2800" b="1" dirty="0">
                <a:solidFill>
                  <a:srgbClr val="FFC000"/>
                </a:solidFill>
                <a:effectLst/>
                <a:latin typeface="Avant GardeBook" pitchFamily="50" charset="0"/>
                <a:ea typeface="Calibri" panose="020F0502020204030204" pitchFamily="34" charset="0"/>
                <a:cs typeface="Times New Roman" panose="02020603050405020304" pitchFamily="18" charset="0"/>
              </a:rPr>
              <a:t>Creativos Comerciales</a:t>
            </a:r>
            <a:r>
              <a:rPr lang="es-ES" sz="2800" dirty="0">
                <a:solidFill>
                  <a:srgbClr val="FFC000"/>
                </a:solidFill>
                <a:effectLst/>
                <a:latin typeface="Avant GardeBook" pitchFamily="50" charset="0"/>
                <a:ea typeface="Calibri" panose="020F0502020204030204" pitchFamily="34" charset="0"/>
                <a:cs typeface="Times New Roman" panose="02020603050405020304" pitchFamily="18" charset="0"/>
              </a:rPr>
              <a:t> </a:t>
            </a:r>
            <a:r>
              <a:rPr lang="es-ES" sz="2800" dirty="0">
                <a:effectLst/>
                <a:latin typeface="Avant GardeBook" pitchFamily="50" charset="0"/>
                <a:ea typeface="Calibri" panose="020F0502020204030204" pitchFamily="34" charset="0"/>
                <a:cs typeface="Times New Roman" panose="02020603050405020304" pitchFamily="18" charset="0"/>
              </a:rPr>
              <a:t>más que Gerentes de Ventas” –Héctor </a:t>
            </a:r>
            <a:r>
              <a:rPr lang="es-ES" sz="2800" dirty="0" err="1">
                <a:effectLst/>
                <a:latin typeface="Avant GardeBook" pitchFamily="50" charset="0"/>
                <a:ea typeface="Calibri" panose="020F0502020204030204" pitchFamily="34" charset="0"/>
                <a:cs typeface="Times New Roman" panose="02020603050405020304" pitchFamily="18" charset="0"/>
              </a:rPr>
              <a:t>Avila</a:t>
            </a:r>
            <a:r>
              <a:rPr lang="es-ES" sz="2800" dirty="0">
                <a:effectLst/>
                <a:latin typeface="Avant GardeBook" pitchFamily="50" charset="0"/>
                <a:ea typeface="Calibri" panose="020F0502020204030204" pitchFamily="34" charset="0"/>
                <a:cs typeface="Times New Roman" panose="02020603050405020304" pitchFamily="18" charset="0"/>
              </a:rPr>
              <a:t>-</a:t>
            </a:r>
            <a:endParaRPr lang="es-MX" sz="2800" dirty="0">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373315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0" y="355792"/>
            <a:ext cx="6096000" cy="2244383"/>
          </a:xfrm>
        </p:spPr>
        <p:txBody>
          <a:bodyPr>
            <a:normAutofit fontScale="85000" lnSpcReduction="10000"/>
          </a:bodyPr>
          <a:lstStyle/>
          <a:p>
            <a:pPr marL="0" indent="0" algn="ctr">
              <a:lnSpc>
                <a:spcPct val="107000"/>
              </a:lnSpc>
              <a:spcAft>
                <a:spcPts val="800"/>
              </a:spcAft>
              <a:buNone/>
            </a:pPr>
            <a:r>
              <a:rPr lang="es-ES" sz="6000" b="1" dirty="0">
                <a:effectLst/>
                <a:latin typeface="Avenue" pitchFamily="50" charset="0"/>
                <a:ea typeface="Calibri" panose="020F0502020204030204" pitchFamily="34" charset="0"/>
                <a:cs typeface="Times New Roman" panose="02020603050405020304" pitchFamily="18" charset="0"/>
              </a:rPr>
              <a:t>7.- OBSERVACIÓN PROPIA</a:t>
            </a:r>
            <a:endParaRPr lang="es-MX" sz="6000" dirty="0">
              <a:effectLst/>
              <a:latin typeface="Avenue" pitchFamily="50"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FBBBADDA-2BB3-46A9-A196-81AD9C1762CF}"/>
              </a:ext>
            </a:extLst>
          </p:cNvPr>
          <p:cNvPicPr>
            <a:picLocks noChangeAspect="1"/>
          </p:cNvPicPr>
          <p:nvPr/>
        </p:nvPicPr>
        <p:blipFill>
          <a:blip r:embed="rId2"/>
          <a:stretch>
            <a:fillRect/>
          </a:stretch>
        </p:blipFill>
        <p:spPr>
          <a:xfrm>
            <a:off x="5595902" y="355792"/>
            <a:ext cx="5245619" cy="5690628"/>
          </a:xfrm>
          <a:prstGeom prst="rect">
            <a:avLst/>
          </a:prstGeom>
        </p:spPr>
      </p:pic>
    </p:spTree>
    <p:extLst>
      <p:ext uri="{BB962C8B-B14F-4D97-AF65-F5344CB8AC3E}">
        <p14:creationId xmlns:p14="http://schemas.microsoft.com/office/powerpoint/2010/main" val="256575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1534196"/>
            <a:ext cx="10631835" cy="4943194"/>
          </a:xfrm>
        </p:spPr>
        <p:txBody>
          <a:bodyPr>
            <a:normAutofit/>
          </a:bodyPr>
          <a:lstStyle/>
          <a:p>
            <a:pPr marL="0" indent="0" algn="ctr">
              <a:lnSpc>
                <a:spcPct val="150000"/>
              </a:lnSpc>
              <a:spcAft>
                <a:spcPts val="800"/>
              </a:spcAft>
              <a:buNone/>
            </a:pPr>
            <a:r>
              <a:rPr lang="es-ES" sz="3200" dirty="0">
                <a:effectLst/>
                <a:latin typeface="Avant GardeBook" pitchFamily="50" charset="0"/>
                <a:ea typeface="Calibri" panose="020F0502020204030204" pitchFamily="34" charset="0"/>
                <a:cs typeface="Times New Roman" panose="02020603050405020304" pitchFamily="18" charset="0"/>
              </a:rPr>
              <a:t>Crear consciencia,  ubicarse en su realidad y practicar la autocrítica constructiva personal es para el líder comercial el </a:t>
            </a:r>
            <a:r>
              <a:rPr lang="es-ES" sz="3200" b="1" dirty="0">
                <a:solidFill>
                  <a:srgbClr val="FFC000"/>
                </a:solidFill>
                <a:effectLst/>
                <a:latin typeface="Avant GardeBook" pitchFamily="50" charset="0"/>
                <a:ea typeface="Calibri" panose="020F0502020204030204" pitchFamily="34" charset="0"/>
                <a:cs typeface="Times New Roman" panose="02020603050405020304" pitchFamily="18" charset="0"/>
              </a:rPr>
              <a:t>punto de partida ideal </a:t>
            </a:r>
            <a:r>
              <a:rPr lang="es-ES" sz="3200" dirty="0">
                <a:effectLst/>
                <a:latin typeface="Avant GardeBook" pitchFamily="50" charset="0"/>
                <a:ea typeface="Calibri" panose="020F0502020204030204" pitchFamily="34" charset="0"/>
                <a:cs typeface="Times New Roman" panose="02020603050405020304" pitchFamily="18" charset="0"/>
              </a:rPr>
              <a:t>para poder entonces gestionar un equipo comercial con éxito.</a:t>
            </a:r>
            <a:r>
              <a:rPr lang="es-ES" sz="4800" dirty="0">
                <a:effectLst/>
                <a:latin typeface="Avant GardeBook" pitchFamily="50" charset="0"/>
                <a:ea typeface="Calibri" panose="020F0502020204030204" pitchFamily="34" charset="0"/>
                <a:cs typeface="Times New Roman" panose="02020603050405020304" pitchFamily="18" charset="0"/>
              </a:rPr>
              <a:t>.</a:t>
            </a:r>
            <a:endParaRPr lang="es-MX" sz="4800" dirty="0">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200532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152400" y="342977"/>
            <a:ext cx="12039600" cy="1333424"/>
          </a:xfrm>
        </p:spPr>
        <p:txBody>
          <a:bodyPr>
            <a:normAutofit/>
          </a:bodyPr>
          <a:lstStyle/>
          <a:p>
            <a:pPr marL="0" indent="0" algn="ctr">
              <a:lnSpc>
                <a:spcPct val="107000"/>
              </a:lnSpc>
              <a:spcAft>
                <a:spcPts val="800"/>
              </a:spcAft>
              <a:buNone/>
            </a:pPr>
            <a:r>
              <a:rPr lang="es-ES" sz="6000" b="1" dirty="0">
                <a:effectLst/>
                <a:latin typeface="Avenue" pitchFamily="50" charset="0"/>
                <a:ea typeface="Calibri" panose="020F0502020204030204" pitchFamily="34" charset="0"/>
                <a:cs typeface="Times New Roman" panose="02020603050405020304" pitchFamily="18" charset="0"/>
              </a:rPr>
              <a:t>8.- TOMADOR DE DECISIONES</a:t>
            </a:r>
            <a:endParaRPr lang="es-MX" sz="6000" dirty="0">
              <a:effectLst/>
              <a:latin typeface="Avenue" pitchFamily="50"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1ADCAC33-477B-45F3-B3D9-DB3CDEE867EB}"/>
              </a:ext>
            </a:extLst>
          </p:cNvPr>
          <p:cNvPicPr>
            <a:picLocks noChangeAspect="1"/>
          </p:cNvPicPr>
          <p:nvPr/>
        </p:nvPicPr>
        <p:blipFill>
          <a:blip r:embed="rId2"/>
          <a:stretch>
            <a:fillRect/>
          </a:stretch>
        </p:blipFill>
        <p:spPr>
          <a:xfrm>
            <a:off x="4086384" y="1478280"/>
            <a:ext cx="4667478" cy="4667478"/>
          </a:xfrm>
          <a:prstGeom prst="rect">
            <a:avLst/>
          </a:prstGeom>
        </p:spPr>
      </p:pic>
    </p:spTree>
    <p:extLst>
      <p:ext uri="{BB962C8B-B14F-4D97-AF65-F5344CB8AC3E}">
        <p14:creationId xmlns:p14="http://schemas.microsoft.com/office/powerpoint/2010/main" val="1862877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1534196"/>
            <a:ext cx="10631835" cy="4943194"/>
          </a:xfrm>
        </p:spPr>
        <p:txBody>
          <a:bodyPr>
            <a:normAutofit fontScale="85000" lnSpcReduction="10000"/>
          </a:bodyPr>
          <a:lstStyle/>
          <a:p>
            <a:pPr marL="0" indent="0" algn="ctr">
              <a:lnSpc>
                <a:spcPct val="160000"/>
              </a:lnSpc>
              <a:spcAft>
                <a:spcPts val="800"/>
              </a:spcAft>
              <a:buNone/>
            </a:pPr>
            <a:r>
              <a:rPr lang="es-ES" sz="3600" b="1" dirty="0">
                <a:solidFill>
                  <a:srgbClr val="FFC000"/>
                </a:solidFill>
                <a:effectLst/>
                <a:latin typeface="Avant GardeBook" pitchFamily="50" charset="0"/>
                <a:ea typeface="Calibri" panose="020F0502020204030204" pitchFamily="34" charset="0"/>
                <a:cs typeface="Times New Roman" panose="02020603050405020304" pitchFamily="18" charset="0"/>
              </a:rPr>
              <a:t>Determinación</a:t>
            </a:r>
            <a:r>
              <a:rPr lang="es-ES" sz="3600" b="1" dirty="0">
                <a:effectLst/>
                <a:latin typeface="Avant GardeBook" pitchFamily="50" charset="0"/>
                <a:ea typeface="Calibri" panose="020F0502020204030204" pitchFamily="34" charset="0"/>
                <a:cs typeface="Times New Roman" panose="02020603050405020304" pitchFamily="18" charset="0"/>
              </a:rPr>
              <a:t> </a:t>
            </a:r>
            <a:r>
              <a:rPr lang="es-ES" sz="3600" dirty="0">
                <a:effectLst/>
                <a:latin typeface="Avant GardeBook" pitchFamily="50" charset="0"/>
                <a:ea typeface="Calibri" panose="020F0502020204030204" pitchFamily="34" charset="0"/>
                <a:cs typeface="Times New Roman" panose="02020603050405020304" pitchFamily="18" charset="0"/>
              </a:rPr>
              <a:t>en el hacer, con equivocaciones y con aciertos, lo importante es </a:t>
            </a:r>
            <a:r>
              <a:rPr lang="es-ES" sz="3600" b="1" dirty="0">
                <a:solidFill>
                  <a:srgbClr val="FFC000"/>
                </a:solidFill>
                <a:effectLst/>
                <a:latin typeface="Avant GardeBook" pitchFamily="50" charset="0"/>
                <a:ea typeface="Calibri" panose="020F0502020204030204" pitchFamily="34" charset="0"/>
                <a:cs typeface="Times New Roman" panose="02020603050405020304" pitchFamily="18" charset="0"/>
              </a:rPr>
              <a:t>DECIDIR</a:t>
            </a:r>
            <a:r>
              <a:rPr lang="es-ES" sz="3600" dirty="0">
                <a:solidFill>
                  <a:srgbClr val="FFC000"/>
                </a:solidFill>
                <a:effectLst/>
                <a:latin typeface="Avant GardeBook" pitchFamily="50" charset="0"/>
                <a:ea typeface="Calibri" panose="020F0502020204030204" pitchFamily="34" charset="0"/>
                <a:cs typeface="Times New Roman" panose="02020603050405020304" pitchFamily="18" charset="0"/>
              </a:rPr>
              <a:t> </a:t>
            </a:r>
            <a:r>
              <a:rPr lang="es-ES" sz="3600" dirty="0">
                <a:effectLst/>
                <a:latin typeface="Avant GardeBook" pitchFamily="50" charset="0"/>
                <a:ea typeface="Calibri" panose="020F0502020204030204" pitchFamily="34" charset="0"/>
                <a:cs typeface="Times New Roman" panose="02020603050405020304" pitchFamily="18" charset="0"/>
              </a:rPr>
              <a:t>y actuar ante las diversas situaciones del día a día, aunque éstas decisiones muchas veces no sean las más populares hay que hacerlo!, asumiendo los riesgos que ello conlleva.</a:t>
            </a:r>
            <a:endParaRPr lang="es-MX" sz="4800" dirty="0">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2580377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23654" y="1724756"/>
            <a:ext cx="6995160" cy="1750838"/>
          </a:xfrm>
        </p:spPr>
        <p:txBody>
          <a:bodyPr>
            <a:normAutofit fontScale="70000" lnSpcReduction="20000"/>
          </a:bodyPr>
          <a:lstStyle/>
          <a:p>
            <a:pPr marL="0" indent="0" algn="ctr">
              <a:lnSpc>
                <a:spcPct val="107000"/>
              </a:lnSpc>
              <a:spcAft>
                <a:spcPts val="800"/>
              </a:spcAft>
              <a:buNone/>
            </a:pPr>
            <a:r>
              <a:rPr lang="es-ES" sz="9600" b="1" dirty="0">
                <a:effectLst/>
                <a:latin typeface="Avenue" pitchFamily="50" charset="0"/>
                <a:ea typeface="Calibri" panose="020F0502020204030204" pitchFamily="34" charset="0"/>
                <a:cs typeface="Times New Roman" panose="02020603050405020304" pitchFamily="18" charset="0"/>
              </a:rPr>
              <a:t>9.- CONFIABLE</a:t>
            </a:r>
            <a:endParaRPr lang="es-MX" sz="9600" dirty="0">
              <a:effectLst/>
              <a:latin typeface="Avenue" pitchFamily="50"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405F7823-3170-4831-88CD-E6630530FE29}"/>
              </a:ext>
            </a:extLst>
          </p:cNvPr>
          <p:cNvPicPr>
            <a:picLocks noChangeAspect="1"/>
          </p:cNvPicPr>
          <p:nvPr/>
        </p:nvPicPr>
        <p:blipFill>
          <a:blip r:embed="rId2"/>
          <a:stretch>
            <a:fillRect/>
          </a:stretch>
        </p:blipFill>
        <p:spPr>
          <a:xfrm>
            <a:off x="6685758" y="1268111"/>
            <a:ext cx="5219735" cy="5036825"/>
          </a:xfrm>
          <a:prstGeom prst="rect">
            <a:avLst/>
          </a:prstGeom>
        </p:spPr>
      </p:pic>
    </p:spTree>
    <p:extLst>
      <p:ext uri="{BB962C8B-B14F-4D97-AF65-F5344CB8AC3E}">
        <p14:creationId xmlns:p14="http://schemas.microsoft.com/office/powerpoint/2010/main" val="330155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1292816"/>
            <a:ext cx="10631835" cy="5184574"/>
          </a:xfrm>
        </p:spPr>
        <p:txBody>
          <a:bodyPr>
            <a:normAutofit/>
          </a:bodyPr>
          <a:lstStyle/>
          <a:p>
            <a:pPr marL="0" indent="0" algn="ctr">
              <a:lnSpc>
                <a:spcPct val="150000"/>
              </a:lnSpc>
              <a:spcAft>
                <a:spcPts val="800"/>
              </a:spcAft>
              <a:buNone/>
            </a:pPr>
            <a:r>
              <a:rPr lang="es-ES" sz="3600" dirty="0">
                <a:effectLst/>
                <a:latin typeface="Avant GardeBook" pitchFamily="50" charset="0"/>
                <a:ea typeface="Calibri" panose="020F0502020204030204" pitchFamily="34" charset="0"/>
                <a:cs typeface="Times New Roman" panose="02020603050405020304" pitchFamily="18" charset="0"/>
              </a:rPr>
              <a:t>Lo que es, es!, la </a:t>
            </a:r>
            <a:r>
              <a:rPr lang="es-ES" sz="3600" b="1" dirty="0">
                <a:solidFill>
                  <a:srgbClr val="FFC000"/>
                </a:solidFill>
                <a:effectLst/>
                <a:latin typeface="Avant GardeBook" pitchFamily="50" charset="0"/>
                <a:ea typeface="Calibri" panose="020F0502020204030204" pitchFamily="34" charset="0"/>
                <a:cs typeface="Times New Roman" panose="02020603050405020304" pitchFamily="18" charset="0"/>
              </a:rPr>
              <a:t>palabra de honor</a:t>
            </a:r>
            <a:r>
              <a:rPr lang="es-ES" sz="3600" dirty="0">
                <a:effectLst/>
                <a:latin typeface="Avant GardeBook" pitchFamily="50" charset="0"/>
                <a:ea typeface="Calibri" panose="020F0502020204030204" pitchFamily="34" charset="0"/>
                <a:cs typeface="Times New Roman" panose="02020603050405020304" pitchFamily="18" charset="0"/>
              </a:rPr>
              <a:t>, y la certeza de que se harán las cosas lo mejor posible y por un objetivo común es lo que le da al líder comercial el </a:t>
            </a:r>
            <a:r>
              <a:rPr lang="es-ES" sz="3600" b="1" dirty="0">
                <a:solidFill>
                  <a:srgbClr val="FFC000"/>
                </a:solidFill>
                <a:effectLst/>
                <a:latin typeface="Avant GardeBook" pitchFamily="50" charset="0"/>
                <a:ea typeface="Calibri" panose="020F0502020204030204" pitchFamily="34" charset="0"/>
                <a:cs typeface="Times New Roman" panose="02020603050405020304" pitchFamily="18" charset="0"/>
              </a:rPr>
              <a:t>voto de confianza</a:t>
            </a:r>
            <a:r>
              <a:rPr lang="es-ES" sz="3600" dirty="0">
                <a:effectLst/>
                <a:latin typeface="Avant GardeBook" pitchFamily="50" charset="0"/>
                <a:ea typeface="Calibri" panose="020F0502020204030204" pitchFamily="34" charset="0"/>
                <a:cs typeface="Times New Roman" panose="02020603050405020304" pitchFamily="18" charset="0"/>
              </a:rPr>
              <a:t> de su equipo comercial.</a:t>
            </a:r>
            <a:endParaRPr lang="es-MX" sz="3600" dirty="0">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1998999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17" name="Imagen 16">
            <a:extLst>
              <a:ext uri="{FF2B5EF4-FFF2-40B4-BE49-F238E27FC236}">
                <a16:creationId xmlns:a16="http://schemas.microsoft.com/office/drawing/2014/main" id="{9E24718E-13FA-49F8-82ED-21E2F97E45A8}"/>
              </a:ext>
            </a:extLst>
          </p:cNvPr>
          <p:cNvPicPr>
            <a:picLocks noChangeAspect="1"/>
          </p:cNvPicPr>
          <p:nvPr/>
        </p:nvPicPr>
        <p:blipFill>
          <a:blip r:embed="rId2"/>
          <a:stretch>
            <a:fillRect/>
          </a:stretch>
        </p:blipFill>
        <p:spPr>
          <a:xfrm>
            <a:off x="3044946" y="356609"/>
            <a:ext cx="6102108" cy="6144781"/>
          </a:xfrm>
          <a:prstGeom prst="rect">
            <a:avLst/>
          </a:prstGeom>
        </p:spPr>
      </p:pic>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0" y="422617"/>
            <a:ext cx="12192000" cy="1512863"/>
          </a:xfrm>
        </p:spPr>
        <p:txBody>
          <a:bodyPr>
            <a:normAutofit/>
          </a:bodyPr>
          <a:lstStyle/>
          <a:p>
            <a:pPr marL="0" indent="0" algn="ctr">
              <a:lnSpc>
                <a:spcPct val="107000"/>
              </a:lnSpc>
              <a:spcAft>
                <a:spcPts val="800"/>
              </a:spcAft>
              <a:buNone/>
            </a:pPr>
            <a:r>
              <a:rPr lang="es-ES" sz="6600" b="1" dirty="0">
                <a:effectLst/>
                <a:latin typeface="Avenue" pitchFamily="50" charset="0"/>
                <a:ea typeface="Calibri" panose="020F0502020204030204" pitchFamily="34" charset="0"/>
                <a:cs typeface="Times New Roman" panose="02020603050405020304" pitchFamily="18" charset="0"/>
              </a:rPr>
              <a:t>10.- GRAN COMUNICADOR</a:t>
            </a:r>
            <a:endParaRPr lang="es-MX" sz="6600" dirty="0">
              <a:effectLst/>
              <a:latin typeface="Avenue"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9423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0F2DAA74-56F1-41DB-BE24-1C886550B4AE}"/>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CuadroTexto 12">
            <a:extLst>
              <a:ext uri="{FF2B5EF4-FFF2-40B4-BE49-F238E27FC236}">
                <a16:creationId xmlns:a16="http://schemas.microsoft.com/office/drawing/2014/main" id="{E163D97C-3D3E-4AA8-B569-8D1D77CE3D60}"/>
              </a:ext>
            </a:extLst>
          </p:cNvPr>
          <p:cNvSpPr txBox="1"/>
          <p:nvPr/>
        </p:nvSpPr>
        <p:spPr>
          <a:xfrm>
            <a:off x="9168041" y="1687929"/>
            <a:ext cx="4164931" cy="3770263"/>
          </a:xfrm>
          <a:prstGeom prst="rect">
            <a:avLst/>
          </a:prstGeom>
          <a:noFill/>
        </p:spPr>
        <p:txBody>
          <a:bodyPr wrap="square" rtlCol="0">
            <a:spAutoFit/>
          </a:bodyPr>
          <a:lstStyle/>
          <a:p>
            <a:r>
              <a:rPr lang="es-ES" sz="23900" dirty="0">
                <a:solidFill>
                  <a:srgbClr val="2595CD"/>
                </a:solidFill>
                <a:latin typeface="Avenue" pitchFamily="50" charset="0"/>
              </a:rPr>
              <a:t>01</a:t>
            </a:r>
            <a:endParaRPr lang="es-MX" sz="166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7024F4DC-74E2-41CE-8018-CE0AFD6CE952}"/>
              </a:ext>
            </a:extLst>
          </p:cNvPr>
          <p:cNvSpPr>
            <a:spLocks noGrp="1"/>
          </p:cNvSpPr>
          <p:nvPr>
            <p:ph idx="1"/>
          </p:nvPr>
        </p:nvSpPr>
        <p:spPr>
          <a:xfrm>
            <a:off x="1337534" y="1201224"/>
            <a:ext cx="9787467" cy="4944534"/>
          </a:xfrm>
        </p:spPr>
        <p:txBody>
          <a:bodyPr>
            <a:normAutofit/>
          </a:bodyPr>
          <a:lstStyle/>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En éste </a:t>
            </a:r>
            <a:r>
              <a:rPr lang="es-ES" sz="2800" dirty="0">
                <a:solidFill>
                  <a:srgbClr val="FFC000"/>
                </a:solidFill>
                <a:effectLst/>
                <a:latin typeface="Avant GardeBook" pitchFamily="50" charset="0"/>
                <a:ea typeface="Calibri" panose="020F0502020204030204" pitchFamily="34" charset="0"/>
                <a:cs typeface="Times New Roman" panose="02020603050405020304" pitchFamily="18" charset="0"/>
              </a:rPr>
              <a:t>DRIVER </a:t>
            </a:r>
            <a:r>
              <a:rPr lang="es-ES" sz="2800" dirty="0">
                <a:effectLst/>
                <a:latin typeface="Avant GardeBook" pitchFamily="50" charset="0"/>
                <a:ea typeface="Calibri" panose="020F0502020204030204" pitchFamily="34" charset="0"/>
                <a:cs typeface="Times New Roman" panose="02020603050405020304" pitchFamily="18" charset="0"/>
              </a:rPr>
              <a:t>analizaremos uno de los puntos más importantes para que un proyecto comercial pueda ser exitoso, si bien es cierto la planeación, las estrategias y la ejecución por parte del equipo comercial son de suma importancia, la </a:t>
            </a:r>
            <a:r>
              <a:rPr lang="es-ES" sz="2800" b="1" dirty="0">
                <a:solidFill>
                  <a:srgbClr val="FFC000"/>
                </a:solidFill>
                <a:effectLst/>
                <a:latin typeface="Avant GardeBook" pitchFamily="50" charset="0"/>
                <a:ea typeface="Calibri" panose="020F0502020204030204" pitchFamily="34" charset="0"/>
                <a:cs typeface="Times New Roman" panose="02020603050405020304" pitchFamily="18" charset="0"/>
              </a:rPr>
              <a:t>GESTIÓN</a:t>
            </a:r>
            <a:r>
              <a:rPr lang="es-ES" sz="2800" dirty="0">
                <a:solidFill>
                  <a:srgbClr val="FFC000"/>
                </a:solidFill>
                <a:effectLst/>
                <a:latin typeface="Avant GardeBook" pitchFamily="50" charset="0"/>
                <a:ea typeface="Calibri" panose="020F0502020204030204" pitchFamily="34" charset="0"/>
                <a:cs typeface="Times New Roman" panose="02020603050405020304" pitchFamily="18" charset="0"/>
              </a:rPr>
              <a:t> </a:t>
            </a:r>
            <a:r>
              <a:rPr lang="es-ES" sz="2800" dirty="0">
                <a:effectLst/>
                <a:latin typeface="Avant GardeBook" pitchFamily="50" charset="0"/>
                <a:ea typeface="Calibri" panose="020F0502020204030204" pitchFamily="34" charset="0"/>
                <a:cs typeface="Times New Roman" panose="02020603050405020304" pitchFamily="18" charset="0"/>
              </a:rPr>
              <a:t>por parte del líder comercial, lo es aún más, </a:t>
            </a:r>
            <a:r>
              <a:rPr lang="es-ES" sz="2800" dirty="0">
                <a:solidFill>
                  <a:srgbClr val="FFC000"/>
                </a:solidFill>
                <a:effectLst/>
                <a:latin typeface="Avant GardeBook" pitchFamily="50" charset="0"/>
                <a:ea typeface="Calibri" panose="020F0502020204030204" pitchFamily="34" charset="0"/>
                <a:cs typeface="Times New Roman" panose="02020603050405020304" pitchFamily="18" charset="0"/>
              </a:rPr>
              <a:t>DE AHÍ PARTE TODO!.</a:t>
            </a:r>
            <a:endParaRPr lang="es-MX" sz="2800" dirty="0">
              <a:solidFill>
                <a:srgbClr val="FFC000"/>
              </a:solidFill>
              <a:effectLst/>
              <a:latin typeface="Avant GardeBook" pitchFamily="50" charset="0"/>
              <a:ea typeface="Calibri" panose="020F0502020204030204" pitchFamily="34" charset="0"/>
              <a:cs typeface="Times New Roman" panose="02020603050405020304" pitchFamily="18" charset="0"/>
            </a:endParaRPr>
          </a:p>
          <a:p>
            <a:pPr marL="0" indent="0" algn="ctr">
              <a:lnSpc>
                <a:spcPct val="150000"/>
              </a:lnSpc>
              <a:spcAft>
                <a:spcPts val="800"/>
              </a:spcAft>
              <a:buNone/>
            </a:pPr>
            <a:endParaRPr lang="es-MX" sz="2800" dirty="0">
              <a:effectLst/>
              <a:latin typeface="Avant GardeBook" pitchFamily="50" charset="0"/>
              <a:ea typeface="Calibri" panose="020F0502020204030204" pitchFamily="34" charset="0"/>
              <a:cs typeface="Times New Roman" panose="02020603050405020304" pitchFamily="18" charset="0"/>
            </a:endParaRPr>
          </a:p>
          <a:p>
            <a:endParaRPr lang="es-MX" sz="1100" dirty="0">
              <a:latin typeface="Avant GardeBook" pitchFamily="50" charset="0"/>
            </a:endParaRPr>
          </a:p>
        </p:txBody>
      </p:sp>
      <p:grpSp>
        <p:nvGrpSpPr>
          <p:cNvPr id="4" name="Grupo 3">
            <a:extLst>
              <a:ext uri="{FF2B5EF4-FFF2-40B4-BE49-F238E27FC236}">
                <a16:creationId xmlns:a16="http://schemas.microsoft.com/office/drawing/2014/main" id="{1244832E-20C1-438C-880D-98EBAA39BF61}"/>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1B8C7DCF-2CC9-47DD-B393-E9EBC18A2DD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F6BF4C78-EAA8-4DFD-BABB-BCFB3456BE7E}"/>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8CBF0FF8-7905-4EA4-BB15-93BEFFA222D5}"/>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93B890B6-1642-4A22-B1CE-29B58569C4DB}"/>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66CA4FD-83E3-418E-AE99-18B68FEBE9F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AC93EC17-A00B-484C-ADCA-0E56137C8618}"/>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320FF61A-2AAA-43F8-864A-931BCB67997C}"/>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34C7E9D3-1269-4DA0-ABB8-D951A61C5288}"/>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1939304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1292816"/>
            <a:ext cx="10631835" cy="5184574"/>
          </a:xfrm>
        </p:spPr>
        <p:txBody>
          <a:bodyPr>
            <a:normAutofit/>
          </a:bodyPr>
          <a:lstStyle/>
          <a:p>
            <a:pPr marL="0" indent="0" algn="ctr">
              <a:lnSpc>
                <a:spcPct val="150000"/>
              </a:lnSpc>
              <a:spcAft>
                <a:spcPts val="800"/>
              </a:spcAft>
              <a:buNone/>
            </a:pPr>
            <a:r>
              <a:rPr lang="es-ES" sz="3200" dirty="0">
                <a:effectLst/>
                <a:latin typeface="Avant GardeBook" pitchFamily="50" charset="0"/>
                <a:ea typeface="Calibri" panose="020F0502020204030204" pitchFamily="34" charset="0"/>
                <a:cs typeface="Times New Roman" panose="02020603050405020304" pitchFamily="18" charset="0"/>
              </a:rPr>
              <a:t>Como prioridad saber comunicar el contexto adecuado en el momento adecuado por cualquier medio posible, cuando esto no sucede existe incertidumbre y desorientación en el equipo comercial, mermando los resultados y afectando muchas veces hasta el clima laboral.</a:t>
            </a:r>
            <a:endParaRPr lang="es-MX" sz="3200" dirty="0">
              <a:effectLst/>
              <a:latin typeface="Avant GardeBook" pitchFamily="50" charset="0"/>
              <a:ea typeface="Calibri" panose="020F0502020204030204" pitchFamily="34" charset="0"/>
              <a:cs typeface="Times New Roman" panose="02020603050405020304" pitchFamily="18" charset="0"/>
            </a:endParaRPr>
          </a:p>
          <a:p>
            <a:pPr marL="0" indent="0" algn="ctr">
              <a:lnSpc>
                <a:spcPct val="150000"/>
              </a:lnSpc>
              <a:buNone/>
            </a:pPr>
            <a:endParaRPr lang="es-MX" sz="72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1470194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38A50BE5-0470-47A6-938C-305AE35800C7}"/>
              </a:ext>
            </a:extLst>
          </p:cNvPr>
          <p:cNvPicPr>
            <a:picLocks noChangeAspect="1"/>
          </p:cNvPicPr>
          <p:nvPr/>
        </p:nvPicPr>
        <p:blipFill>
          <a:blip r:embed="rId2"/>
          <a:stretch>
            <a:fillRect/>
          </a:stretch>
        </p:blipFill>
        <p:spPr>
          <a:xfrm>
            <a:off x="5155863" y="1032255"/>
            <a:ext cx="5160046" cy="5213261"/>
          </a:xfrm>
          <a:prstGeom prst="rect">
            <a:avLst/>
          </a:prstGeom>
        </p:spPr>
      </p:pic>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0" y="235786"/>
            <a:ext cx="9574306" cy="1472522"/>
          </a:xfrm>
        </p:spPr>
        <p:txBody>
          <a:bodyPr>
            <a:normAutofit fontScale="70000" lnSpcReduction="20000"/>
          </a:bodyPr>
          <a:lstStyle/>
          <a:p>
            <a:pPr marL="0" indent="0" algn="ctr">
              <a:lnSpc>
                <a:spcPct val="107000"/>
              </a:lnSpc>
              <a:spcAft>
                <a:spcPts val="800"/>
              </a:spcAft>
              <a:buNone/>
            </a:pPr>
            <a:r>
              <a:rPr lang="es-ES" sz="7200" b="1" dirty="0">
                <a:effectLst/>
                <a:latin typeface="Avenue" pitchFamily="50" charset="0"/>
                <a:ea typeface="Verdana" panose="020B0604030504040204" pitchFamily="34" charset="0"/>
                <a:cs typeface="Times New Roman" panose="02020603050405020304" pitchFamily="18" charset="0"/>
              </a:rPr>
              <a:t>11.- DELEGACIÓN EFECTIVA</a:t>
            </a:r>
            <a:endParaRPr lang="es-MX" sz="7200" dirty="0">
              <a:effectLst/>
              <a:latin typeface="Avenue" pitchFamily="50"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1789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1140802" y="430262"/>
            <a:ext cx="10229234" cy="6035430"/>
          </a:xfrm>
        </p:spPr>
        <p:txBody>
          <a:bodyPr>
            <a:normAutofit/>
          </a:bodyPr>
          <a:lstStyle/>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No se trata de “encargar” o responsabilizar a alguien de algo, se trata de explicar, demostrar, motivar y dar seguimiento </a:t>
            </a:r>
            <a:r>
              <a:rPr lang="es-ES" sz="2800" b="1" dirty="0">
                <a:solidFill>
                  <a:srgbClr val="FFC000"/>
                </a:solidFill>
                <a:effectLst/>
                <a:latin typeface="Avant GardeBook" pitchFamily="50" charset="0"/>
                <a:ea typeface="Calibri" panose="020F0502020204030204" pitchFamily="34" charset="0"/>
                <a:cs typeface="Times New Roman" panose="02020603050405020304" pitchFamily="18" charset="0"/>
              </a:rPr>
              <a:t>JUNTO</a:t>
            </a:r>
            <a:r>
              <a:rPr lang="es-ES" sz="2800" dirty="0">
                <a:effectLst/>
                <a:latin typeface="Avant GardeBook" pitchFamily="50" charset="0"/>
                <a:ea typeface="Calibri" panose="020F0502020204030204" pitchFamily="34" charset="0"/>
                <a:cs typeface="Times New Roman" panose="02020603050405020304" pitchFamily="18" charset="0"/>
              </a:rPr>
              <a:t> con ese alguien la ejecución de alguna tarea o misión a desarrollar, es decir, </a:t>
            </a:r>
            <a:r>
              <a:rPr lang="es-ES" sz="2800" b="1" dirty="0">
                <a:solidFill>
                  <a:srgbClr val="FFC000"/>
                </a:solidFill>
                <a:effectLst/>
                <a:latin typeface="Avant GardeBook" pitchFamily="50" charset="0"/>
                <a:ea typeface="Calibri" panose="020F0502020204030204" pitchFamily="34" charset="0"/>
                <a:cs typeface="Times New Roman" panose="02020603050405020304" pitchFamily="18" charset="0"/>
              </a:rPr>
              <a:t>FACILITAR</a:t>
            </a:r>
            <a:r>
              <a:rPr lang="es-ES" sz="2800" dirty="0">
                <a:effectLst/>
                <a:latin typeface="Avant GardeBook" pitchFamily="50" charset="0"/>
                <a:ea typeface="Calibri" panose="020F0502020204030204" pitchFamily="34" charset="0"/>
                <a:cs typeface="Times New Roman" panose="02020603050405020304" pitchFamily="18" charset="0"/>
              </a:rPr>
              <a:t> las cosas en todos los sentidos para que el equipo desarrolle sus actividades con mayor eficiencia</a:t>
            </a:r>
            <a:endParaRPr lang="es-MX" sz="115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2094659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048A1B46-6D81-4FC4-8E64-A8A397E542EA}"/>
              </a:ext>
            </a:extLst>
          </p:cNvPr>
          <p:cNvPicPr>
            <a:picLocks noChangeAspect="1"/>
          </p:cNvPicPr>
          <p:nvPr/>
        </p:nvPicPr>
        <p:blipFill>
          <a:blip r:embed="rId2"/>
          <a:stretch>
            <a:fillRect/>
          </a:stretch>
        </p:blipFill>
        <p:spPr>
          <a:xfrm>
            <a:off x="1282976" y="550518"/>
            <a:ext cx="8814834" cy="5879604"/>
          </a:xfrm>
          <a:prstGeom prst="rect">
            <a:avLst/>
          </a:prstGeom>
        </p:spPr>
      </p:pic>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4396820" y="0"/>
            <a:ext cx="7951694" cy="1526310"/>
          </a:xfrm>
        </p:spPr>
        <p:txBody>
          <a:bodyPr>
            <a:normAutofit/>
          </a:bodyPr>
          <a:lstStyle/>
          <a:p>
            <a:pPr marL="0" indent="0" algn="ctr">
              <a:lnSpc>
                <a:spcPct val="107000"/>
              </a:lnSpc>
              <a:spcAft>
                <a:spcPts val="800"/>
              </a:spcAft>
              <a:buNone/>
            </a:pPr>
            <a:r>
              <a:rPr lang="es-ES" sz="8000" b="1" dirty="0">
                <a:effectLst/>
                <a:latin typeface="Avenue" pitchFamily="50" charset="0"/>
                <a:ea typeface="Calibri" panose="020F0502020204030204" pitchFamily="34" charset="0"/>
                <a:cs typeface="Times New Roman" panose="02020603050405020304" pitchFamily="18" charset="0"/>
              </a:rPr>
              <a:t>12.- ANALISTA</a:t>
            </a:r>
            <a:endParaRPr lang="es-MX" sz="8000" dirty="0">
              <a:effectLst/>
              <a:latin typeface="Avenue"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704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1292816"/>
            <a:ext cx="10631835" cy="5184574"/>
          </a:xfrm>
        </p:spPr>
        <p:txBody>
          <a:bodyPr>
            <a:normAutofit fontScale="85000" lnSpcReduction="20000"/>
          </a:bodyPr>
          <a:lstStyle/>
          <a:p>
            <a:pPr marL="0" indent="0" algn="ctr">
              <a:lnSpc>
                <a:spcPct val="160000"/>
              </a:lnSpc>
              <a:spcAft>
                <a:spcPts val="800"/>
              </a:spcAft>
              <a:buNone/>
            </a:pPr>
            <a:r>
              <a:rPr lang="es-ES" sz="3300" dirty="0">
                <a:effectLst/>
                <a:latin typeface="Avant GardeBook" pitchFamily="50" charset="0"/>
                <a:ea typeface="Calibri" panose="020F0502020204030204" pitchFamily="34" charset="0"/>
                <a:cs typeface="Times New Roman" panose="02020603050405020304" pitchFamily="18" charset="0"/>
              </a:rPr>
              <a:t>La curiosidad del líder comercial es de suma importancia, ésta será el motor para </a:t>
            </a:r>
            <a:r>
              <a:rPr lang="es-ES" sz="3300" b="1" dirty="0">
                <a:solidFill>
                  <a:srgbClr val="FFC000"/>
                </a:solidFill>
                <a:effectLst/>
                <a:latin typeface="Avant GardeBook" pitchFamily="50" charset="0"/>
                <a:ea typeface="Calibri" panose="020F0502020204030204" pitchFamily="34" charset="0"/>
                <a:cs typeface="Times New Roman" panose="02020603050405020304" pitchFamily="18" charset="0"/>
              </a:rPr>
              <a:t>indagar</a:t>
            </a:r>
            <a:r>
              <a:rPr lang="es-ES" sz="3300" b="1" dirty="0">
                <a:effectLst/>
                <a:latin typeface="Avant GardeBook" pitchFamily="50" charset="0"/>
                <a:ea typeface="Calibri" panose="020F0502020204030204" pitchFamily="34" charset="0"/>
                <a:cs typeface="Times New Roman" panose="02020603050405020304" pitchFamily="18" charset="0"/>
              </a:rPr>
              <a:t> </a:t>
            </a:r>
            <a:r>
              <a:rPr lang="es-ES" sz="3300" dirty="0">
                <a:effectLst/>
                <a:latin typeface="Avant GardeBook" pitchFamily="50" charset="0"/>
                <a:ea typeface="Calibri" panose="020F0502020204030204" pitchFamily="34" charset="0"/>
                <a:cs typeface="Times New Roman" panose="02020603050405020304" pitchFamily="18" charset="0"/>
              </a:rPr>
              <a:t>lo más que se pueda acerca de su equipo, del mercado, de la competencia y de todo lo que suceda en su área, evitando  la confusión eterna entre </a:t>
            </a:r>
            <a:r>
              <a:rPr lang="es-ES" sz="3300" b="1" dirty="0">
                <a:solidFill>
                  <a:srgbClr val="FFC000"/>
                </a:solidFill>
                <a:effectLst/>
                <a:latin typeface="Avant GardeBook" pitchFamily="50" charset="0"/>
                <a:ea typeface="Calibri" panose="020F0502020204030204" pitchFamily="34" charset="0"/>
                <a:cs typeface="Times New Roman" panose="02020603050405020304" pitchFamily="18" charset="0"/>
              </a:rPr>
              <a:t>PREGUNTAR</a:t>
            </a:r>
            <a:r>
              <a:rPr lang="es-ES" sz="3300" dirty="0">
                <a:solidFill>
                  <a:srgbClr val="FFC000"/>
                </a:solidFill>
                <a:effectLst/>
                <a:latin typeface="Avant GardeBook" pitchFamily="50" charset="0"/>
                <a:ea typeface="Calibri" panose="020F0502020204030204" pitchFamily="34" charset="0"/>
                <a:cs typeface="Times New Roman" panose="02020603050405020304" pitchFamily="18" charset="0"/>
              </a:rPr>
              <a:t> y </a:t>
            </a:r>
            <a:r>
              <a:rPr lang="es-ES" sz="3300" b="1" dirty="0">
                <a:solidFill>
                  <a:srgbClr val="FFC000"/>
                </a:solidFill>
                <a:effectLst/>
                <a:latin typeface="Avant GardeBook" pitchFamily="50" charset="0"/>
                <a:ea typeface="Calibri" panose="020F0502020204030204" pitchFamily="34" charset="0"/>
                <a:cs typeface="Times New Roman" panose="02020603050405020304" pitchFamily="18" charset="0"/>
              </a:rPr>
              <a:t>CONTROLAR</a:t>
            </a:r>
            <a:r>
              <a:rPr lang="es-ES" sz="3300" dirty="0">
                <a:effectLst/>
                <a:latin typeface="Avant GardeBook" pitchFamily="50" charset="0"/>
                <a:ea typeface="Calibri" panose="020F0502020204030204" pitchFamily="34" charset="0"/>
                <a:cs typeface="Times New Roman" panose="02020603050405020304" pitchFamily="18" charset="0"/>
              </a:rPr>
              <a:t>. Toda la información recabada permitirá al líder comercial tener mucho más elementos para mejor toma de decisiones.</a:t>
            </a:r>
            <a:endParaRPr lang="es-MX" sz="3300" dirty="0">
              <a:effectLst/>
              <a:latin typeface="Avant GardeBook" pitchFamily="50" charset="0"/>
              <a:ea typeface="Calibri" panose="020F0502020204030204" pitchFamily="34" charset="0"/>
              <a:cs typeface="Times New Roman" panose="02020603050405020304" pitchFamily="18" charset="0"/>
            </a:endParaRPr>
          </a:p>
          <a:p>
            <a:pPr marL="0" indent="0" algn="ctr">
              <a:lnSpc>
                <a:spcPct val="150000"/>
              </a:lnSpc>
              <a:spcAft>
                <a:spcPts val="800"/>
              </a:spcAft>
              <a:buNone/>
            </a:pPr>
            <a:endParaRPr lang="es-MX" sz="3600" dirty="0">
              <a:effectLst/>
              <a:latin typeface="Avant GardeBook" pitchFamily="50" charset="0"/>
              <a:ea typeface="Calibri" panose="020F0502020204030204" pitchFamily="34" charset="0"/>
              <a:cs typeface="Times New Roman" panose="02020603050405020304" pitchFamily="18" charset="0"/>
            </a:endParaRPr>
          </a:p>
          <a:p>
            <a:pPr marL="0" indent="0">
              <a:buNone/>
            </a:pP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141422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BFE823D-EB81-43DC-A86F-EDBEFDEEADF3}"/>
              </a:ext>
            </a:extLst>
          </p:cNvPr>
          <p:cNvPicPr>
            <a:picLocks noChangeAspect="1"/>
          </p:cNvPicPr>
          <p:nvPr/>
        </p:nvPicPr>
        <p:blipFill>
          <a:blip r:embed="rId2"/>
          <a:stretch>
            <a:fillRect/>
          </a:stretch>
        </p:blipFill>
        <p:spPr>
          <a:xfrm>
            <a:off x="1471293" y="1279343"/>
            <a:ext cx="4962337" cy="4944537"/>
          </a:xfrm>
          <a:prstGeom prst="rect">
            <a:avLst/>
          </a:prstGeom>
        </p:spPr>
      </p:pic>
      <p:sp>
        <p:nvSpPr>
          <p:cNvPr id="4" name="CuadroTexto 3">
            <a:extLst>
              <a:ext uri="{FF2B5EF4-FFF2-40B4-BE49-F238E27FC236}">
                <a16:creationId xmlns:a16="http://schemas.microsoft.com/office/drawing/2014/main" id="{83E0125D-5A84-481D-891A-3D2886E25B09}"/>
              </a:ext>
            </a:extLst>
          </p:cNvPr>
          <p:cNvSpPr txBox="1"/>
          <p:nvPr/>
        </p:nvSpPr>
        <p:spPr>
          <a:xfrm>
            <a:off x="9432659" y="357700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5181601" y="-794012"/>
            <a:ext cx="7327952" cy="4545623"/>
          </a:xfrm>
        </p:spPr>
        <p:txBody>
          <a:bodyPr>
            <a:normAutofit/>
          </a:bodyPr>
          <a:lstStyle/>
          <a:p>
            <a:pPr marL="0" indent="0" algn="ctr">
              <a:lnSpc>
                <a:spcPct val="107000"/>
              </a:lnSpc>
              <a:spcAft>
                <a:spcPts val="800"/>
              </a:spcAft>
              <a:buNone/>
            </a:pPr>
            <a:r>
              <a:rPr lang="es-ES" sz="4800" b="1" dirty="0">
                <a:effectLst/>
                <a:latin typeface="Avenue" pitchFamily="50" charset="0"/>
                <a:ea typeface="Calibri" panose="020F0502020204030204" pitchFamily="34" charset="0"/>
                <a:cs typeface="Times New Roman" panose="02020603050405020304" pitchFamily="18" charset="0"/>
              </a:rPr>
              <a:t>13.- DETECTOR DE HABILIDADES Y COMPETENCIAS</a:t>
            </a:r>
            <a:endParaRPr lang="es-MX" sz="4800" dirty="0">
              <a:effectLst/>
              <a:latin typeface="Avenue" pitchFamily="50"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1883636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607016"/>
            <a:ext cx="10631835" cy="5184574"/>
          </a:xfrm>
        </p:spPr>
        <p:txBody>
          <a:bodyPr>
            <a:normAutofit/>
          </a:bodyPr>
          <a:lstStyle/>
          <a:p>
            <a:pPr marL="0" indent="0" algn="ctr">
              <a:lnSpc>
                <a:spcPct val="150000"/>
              </a:lnSpc>
              <a:spcAft>
                <a:spcPts val="800"/>
              </a:spcAft>
              <a:buNone/>
            </a:pPr>
            <a:r>
              <a:rPr lang="es-ES" sz="3200" dirty="0">
                <a:effectLst/>
                <a:latin typeface="Avant GardeBook" pitchFamily="50" charset="0"/>
                <a:ea typeface="Calibri" panose="020F0502020204030204" pitchFamily="34" charset="0"/>
                <a:cs typeface="Times New Roman" panose="02020603050405020304" pitchFamily="18" charset="0"/>
              </a:rPr>
              <a:t>Conocer a fondo a su equipo permitirá al líder comercial poder </a:t>
            </a:r>
            <a:r>
              <a:rPr lang="es-ES" sz="3200" b="1" dirty="0">
                <a:solidFill>
                  <a:srgbClr val="FFC000"/>
                </a:solidFill>
                <a:effectLst/>
                <a:latin typeface="Avant GardeBook" pitchFamily="50" charset="0"/>
                <a:ea typeface="Calibri" panose="020F0502020204030204" pitchFamily="34" charset="0"/>
                <a:cs typeface="Times New Roman" panose="02020603050405020304" pitchFamily="18" charset="0"/>
              </a:rPr>
              <a:t>DESARROLLAR</a:t>
            </a:r>
            <a:r>
              <a:rPr lang="es-ES" sz="3200" dirty="0">
                <a:effectLst/>
                <a:latin typeface="Avant GardeBook" pitchFamily="50" charset="0"/>
                <a:ea typeface="Calibri" panose="020F0502020204030204" pitchFamily="34" charset="0"/>
                <a:cs typeface="Times New Roman" panose="02020603050405020304" pitchFamily="18" charset="0"/>
              </a:rPr>
              <a:t> a sus colaboradores ayudándolos a trabajar en sus </a:t>
            </a:r>
            <a:r>
              <a:rPr lang="es-ES" sz="3200" b="1" dirty="0">
                <a:solidFill>
                  <a:srgbClr val="FFC000"/>
                </a:solidFill>
                <a:effectLst/>
                <a:latin typeface="Avant GardeBook" pitchFamily="50" charset="0"/>
                <a:ea typeface="Calibri" panose="020F0502020204030204" pitchFamily="34" charset="0"/>
                <a:cs typeface="Times New Roman" panose="02020603050405020304" pitchFamily="18" charset="0"/>
              </a:rPr>
              <a:t>DEBILIDADES</a:t>
            </a:r>
            <a:r>
              <a:rPr lang="es-ES" sz="3200" dirty="0">
                <a:solidFill>
                  <a:srgbClr val="FFC000"/>
                </a:solidFill>
                <a:effectLst/>
                <a:latin typeface="Avant GardeBook" pitchFamily="50" charset="0"/>
                <a:ea typeface="Calibri" panose="020F0502020204030204" pitchFamily="34" charset="0"/>
                <a:cs typeface="Times New Roman" panose="02020603050405020304" pitchFamily="18" charset="0"/>
              </a:rPr>
              <a:t> </a:t>
            </a:r>
            <a:r>
              <a:rPr lang="es-ES" sz="3200" dirty="0">
                <a:effectLst/>
                <a:latin typeface="Avant GardeBook" pitchFamily="50" charset="0"/>
                <a:ea typeface="Calibri" panose="020F0502020204030204" pitchFamily="34" charset="0"/>
                <a:cs typeface="Times New Roman" panose="02020603050405020304" pitchFamily="18" charset="0"/>
              </a:rPr>
              <a:t>y potenciando sus </a:t>
            </a:r>
            <a:r>
              <a:rPr lang="es-ES" sz="3200" b="1" dirty="0">
                <a:solidFill>
                  <a:srgbClr val="FFC000"/>
                </a:solidFill>
                <a:effectLst/>
                <a:latin typeface="Avant GardeBook" pitchFamily="50" charset="0"/>
                <a:ea typeface="Calibri" panose="020F0502020204030204" pitchFamily="34" charset="0"/>
                <a:cs typeface="Times New Roman" panose="02020603050405020304" pitchFamily="18" charset="0"/>
              </a:rPr>
              <a:t>FORTALEZAS,</a:t>
            </a:r>
            <a:r>
              <a:rPr lang="es-ES" sz="3200" dirty="0">
                <a:solidFill>
                  <a:srgbClr val="FFC000"/>
                </a:solidFill>
                <a:effectLst/>
                <a:latin typeface="Avant GardeBook" pitchFamily="50" charset="0"/>
                <a:ea typeface="Calibri" panose="020F0502020204030204" pitchFamily="34" charset="0"/>
                <a:cs typeface="Times New Roman" panose="02020603050405020304" pitchFamily="18" charset="0"/>
              </a:rPr>
              <a:t> </a:t>
            </a:r>
            <a:r>
              <a:rPr lang="es-ES" sz="3200" dirty="0">
                <a:effectLst/>
                <a:latin typeface="Avant GardeBook" pitchFamily="50" charset="0"/>
                <a:ea typeface="Calibri" panose="020F0502020204030204" pitchFamily="34" charset="0"/>
                <a:cs typeface="Times New Roman" panose="02020603050405020304" pitchFamily="18" charset="0"/>
              </a:rPr>
              <a:t>de ésta manera se construye un equipo de </a:t>
            </a:r>
            <a:r>
              <a:rPr lang="es-ES" sz="3200" b="1" dirty="0">
                <a:solidFill>
                  <a:srgbClr val="FFC000"/>
                </a:solidFill>
                <a:effectLst/>
                <a:latin typeface="Avant GardeBook" pitchFamily="50" charset="0"/>
                <a:ea typeface="Calibri" panose="020F0502020204030204" pitchFamily="34" charset="0"/>
                <a:cs typeface="Times New Roman" panose="02020603050405020304" pitchFamily="18" charset="0"/>
              </a:rPr>
              <a:t>ALTO RENDIMIENTO</a:t>
            </a:r>
            <a:r>
              <a:rPr lang="es-ES" sz="3200" dirty="0">
                <a:effectLst/>
                <a:latin typeface="Avant GardeBook" pitchFamily="50" charset="0"/>
                <a:ea typeface="Calibri" panose="020F0502020204030204" pitchFamily="34" charset="0"/>
                <a:cs typeface="Times New Roman" panose="02020603050405020304" pitchFamily="18" charset="0"/>
              </a:rPr>
              <a:t>, pareciera fácil, pero es todo un reto lograrlo. </a:t>
            </a:r>
            <a:endParaRPr lang="es-MX" sz="8000" dirty="0">
              <a:latin typeface="Avant GardeBook" pitchFamily="50"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198496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707E40BD-BE8E-4AE8-8451-9825BF75BDBD}"/>
              </a:ext>
            </a:extLst>
          </p:cNvPr>
          <p:cNvPicPr>
            <a:picLocks noChangeAspect="1"/>
          </p:cNvPicPr>
          <p:nvPr/>
        </p:nvPicPr>
        <p:blipFill>
          <a:blip r:embed="rId2"/>
          <a:stretch>
            <a:fillRect/>
          </a:stretch>
        </p:blipFill>
        <p:spPr>
          <a:xfrm>
            <a:off x="0" y="2105428"/>
            <a:ext cx="8346141" cy="4278101"/>
          </a:xfrm>
          <a:prstGeom prst="rect">
            <a:avLst/>
          </a:prstGeom>
        </p:spPr>
      </p:pic>
      <p:sp>
        <p:nvSpPr>
          <p:cNvPr id="4" name="CuadroTexto 3">
            <a:extLst>
              <a:ext uri="{FF2B5EF4-FFF2-40B4-BE49-F238E27FC236}">
                <a16:creationId xmlns:a16="http://schemas.microsoft.com/office/drawing/2014/main" id="{83E0125D-5A84-481D-891A-3D2886E25B09}"/>
              </a:ext>
            </a:extLst>
          </p:cNvPr>
          <p:cNvSpPr txBox="1"/>
          <p:nvPr/>
        </p:nvSpPr>
        <p:spPr>
          <a:xfrm>
            <a:off x="-116542" y="46950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6203576" y="114232"/>
            <a:ext cx="6087037" cy="1678709"/>
          </a:xfrm>
        </p:spPr>
        <p:txBody>
          <a:bodyPr>
            <a:normAutofit fontScale="62500" lnSpcReduction="20000"/>
          </a:bodyPr>
          <a:lstStyle/>
          <a:p>
            <a:pPr marL="0" indent="0" algn="ctr">
              <a:lnSpc>
                <a:spcPct val="107000"/>
              </a:lnSpc>
              <a:spcAft>
                <a:spcPts val="800"/>
              </a:spcAft>
              <a:buNone/>
            </a:pPr>
            <a:r>
              <a:rPr lang="es-ES" sz="9600" b="1" dirty="0">
                <a:effectLst/>
                <a:latin typeface="Avenue" pitchFamily="50" charset="0"/>
                <a:ea typeface="Calibri" panose="020F0502020204030204" pitchFamily="34" charset="0"/>
                <a:cs typeface="Times New Roman" panose="02020603050405020304" pitchFamily="18" charset="0"/>
              </a:rPr>
              <a:t>14.- HUMILDAD</a:t>
            </a:r>
            <a:endParaRPr lang="es-MX" sz="9600" dirty="0">
              <a:effectLst/>
              <a:latin typeface="Avenue" pitchFamily="50"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1750446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607016"/>
            <a:ext cx="10631835" cy="5184574"/>
          </a:xfrm>
        </p:spPr>
        <p:txBody>
          <a:bodyPr>
            <a:normAutofit/>
          </a:bodyPr>
          <a:lstStyle/>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Reconocer cuando existe la equivocación, arreglar lo que se tenga que arreglar,  y dar el crédito a quien lo merece no denigra en absoluto a un líder comercial, todo lo contrario, manda mensajes correctos a su equipo que existe la madurez necesaria para comandar a un gran grupo de personas que actuarán muy seguramente de la misma manera, el ejemplo </a:t>
            </a:r>
            <a:r>
              <a:rPr lang="es-ES" sz="2800" b="1" dirty="0">
                <a:solidFill>
                  <a:srgbClr val="FFC000"/>
                </a:solidFill>
                <a:effectLst/>
                <a:latin typeface="Avant GardeBook" pitchFamily="50" charset="0"/>
                <a:ea typeface="Calibri" panose="020F0502020204030204" pitchFamily="34" charset="0"/>
                <a:cs typeface="Times New Roman" panose="02020603050405020304" pitchFamily="18" charset="0"/>
              </a:rPr>
              <a:t>ARRASTRA!</a:t>
            </a:r>
            <a:endParaRPr lang="es-MX" sz="2800" dirty="0">
              <a:solidFill>
                <a:srgbClr val="FFC000"/>
              </a:solidFill>
              <a:effectLst/>
              <a:latin typeface="Avant GardeBook" pitchFamily="50"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2631016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0" y="4257825"/>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107576" y="445926"/>
            <a:ext cx="12192000" cy="1033251"/>
          </a:xfrm>
        </p:spPr>
        <p:txBody>
          <a:bodyPr>
            <a:normAutofit fontScale="77500" lnSpcReduction="20000"/>
          </a:bodyPr>
          <a:lstStyle/>
          <a:p>
            <a:pPr marL="0" indent="0" algn="ctr">
              <a:lnSpc>
                <a:spcPct val="107000"/>
              </a:lnSpc>
              <a:spcAft>
                <a:spcPts val="800"/>
              </a:spcAft>
              <a:buNone/>
            </a:pPr>
            <a:r>
              <a:rPr lang="es-ES" sz="6600" dirty="0">
                <a:effectLst/>
                <a:latin typeface="Avenue" pitchFamily="50" charset="0"/>
                <a:ea typeface="Calibri" panose="020F0502020204030204" pitchFamily="34" charset="0"/>
                <a:cs typeface="Times New Roman" panose="02020603050405020304" pitchFamily="18" charset="0"/>
              </a:rPr>
              <a:t>15.- DESARROLLADOR DE TALENTO</a:t>
            </a:r>
            <a:endParaRPr lang="es-MX" sz="6600" dirty="0">
              <a:effectLst/>
              <a:latin typeface="Avenue" pitchFamily="50"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pic>
        <p:nvPicPr>
          <p:cNvPr id="5" name="Imagen 4">
            <a:extLst>
              <a:ext uri="{FF2B5EF4-FFF2-40B4-BE49-F238E27FC236}">
                <a16:creationId xmlns:a16="http://schemas.microsoft.com/office/drawing/2014/main" id="{7BE3AA22-34ED-4EC6-BC8F-434B7B13A7BA}"/>
              </a:ext>
            </a:extLst>
          </p:cNvPr>
          <p:cNvPicPr>
            <a:picLocks noChangeAspect="1"/>
          </p:cNvPicPr>
          <p:nvPr/>
        </p:nvPicPr>
        <p:blipFill>
          <a:blip r:embed="rId2"/>
          <a:stretch>
            <a:fillRect/>
          </a:stretch>
        </p:blipFill>
        <p:spPr>
          <a:xfrm>
            <a:off x="3822032" y="1567011"/>
            <a:ext cx="4547936" cy="4339012"/>
          </a:xfrm>
          <a:prstGeom prst="rect">
            <a:avLst/>
          </a:prstGeom>
        </p:spPr>
      </p:pic>
    </p:spTree>
    <p:extLst>
      <p:ext uri="{BB962C8B-B14F-4D97-AF65-F5344CB8AC3E}">
        <p14:creationId xmlns:p14="http://schemas.microsoft.com/office/powerpoint/2010/main" val="338386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6D4F4F9-44CB-4C54-B537-4B221D2094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3000"/>
                    </a14:imgEffect>
                    <a14:imgEffect>
                      <a14:brightnessContrast bright="-23000"/>
                    </a14:imgEffect>
                  </a14:imgLayer>
                </a14:imgProps>
              </a:ext>
            </a:extLst>
          </a:blip>
          <a:stretch>
            <a:fillRect/>
          </a:stretch>
        </p:blipFill>
        <p:spPr>
          <a:xfrm>
            <a:off x="0" y="15240"/>
            <a:ext cx="12192000" cy="6858000"/>
          </a:xfrm>
          <a:prstGeom prst="rect">
            <a:avLst/>
          </a:prstGeom>
        </p:spPr>
      </p:pic>
      <p:sp>
        <p:nvSpPr>
          <p:cNvPr id="13" name="CuadroTexto 12">
            <a:extLst>
              <a:ext uri="{FF2B5EF4-FFF2-40B4-BE49-F238E27FC236}">
                <a16:creationId xmlns:a16="http://schemas.microsoft.com/office/drawing/2014/main" id="{E163D97C-3D3E-4AA8-B569-8D1D77CE3D60}"/>
              </a:ext>
            </a:extLst>
          </p:cNvPr>
          <p:cNvSpPr txBox="1"/>
          <p:nvPr/>
        </p:nvSpPr>
        <p:spPr>
          <a:xfrm>
            <a:off x="9459670" y="4043291"/>
            <a:ext cx="3043315" cy="2646878"/>
          </a:xfrm>
          <a:prstGeom prst="rect">
            <a:avLst/>
          </a:prstGeom>
          <a:noFill/>
        </p:spPr>
        <p:txBody>
          <a:bodyPr wrap="square" rtlCol="0">
            <a:spAutoFit/>
          </a:bodyPr>
          <a:lstStyle/>
          <a:p>
            <a:r>
              <a:rPr lang="es-ES" sz="16600" dirty="0">
                <a:solidFill>
                  <a:srgbClr val="11567D"/>
                </a:solidFill>
                <a:latin typeface="Avenue" pitchFamily="50" charset="0"/>
              </a:rPr>
              <a:t>02</a:t>
            </a:r>
            <a:endParaRPr lang="es-MX" sz="11500" dirty="0">
              <a:solidFill>
                <a:srgbClr val="11567D"/>
              </a:solidFill>
              <a:latin typeface="Avenue" pitchFamily="50" charset="0"/>
            </a:endParaRPr>
          </a:p>
        </p:txBody>
      </p:sp>
      <p:sp>
        <p:nvSpPr>
          <p:cNvPr id="14" name="Rectángulo 13">
            <a:extLst>
              <a:ext uri="{FF2B5EF4-FFF2-40B4-BE49-F238E27FC236}">
                <a16:creationId xmlns:a16="http://schemas.microsoft.com/office/drawing/2014/main" id="{9C337412-1C8A-4E3C-86AC-5C28807DA5D8}"/>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Grupo 3">
            <a:extLst>
              <a:ext uri="{FF2B5EF4-FFF2-40B4-BE49-F238E27FC236}">
                <a16:creationId xmlns:a16="http://schemas.microsoft.com/office/drawing/2014/main" id="{1244832E-20C1-438C-880D-98EBAA39BF61}"/>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1B8C7DCF-2CC9-47DD-B393-E9EBC18A2DD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F6BF4C78-EAA8-4DFD-BABB-BCFB3456BE7E}"/>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8CBF0FF8-7905-4EA4-BB15-93BEFFA222D5}"/>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93B890B6-1642-4A22-B1CE-29B58569C4DB}"/>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66CA4FD-83E3-418E-AE99-18B68FEBE9F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AC93EC17-A00B-484C-ADCA-0E56137C8618}"/>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320FF61A-2AAA-43F8-864A-931BCB67997C}"/>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34C7E9D3-1269-4DA0-ABB8-D951A61C5288}"/>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6" name="CuadroTexto 15">
            <a:extLst>
              <a:ext uri="{FF2B5EF4-FFF2-40B4-BE49-F238E27FC236}">
                <a16:creationId xmlns:a16="http://schemas.microsoft.com/office/drawing/2014/main" id="{48027664-CE4C-4B0A-969B-688373D9DE34}"/>
              </a:ext>
            </a:extLst>
          </p:cNvPr>
          <p:cNvSpPr txBox="1"/>
          <p:nvPr/>
        </p:nvSpPr>
        <p:spPr>
          <a:xfrm>
            <a:off x="783564" y="1239753"/>
            <a:ext cx="10686804" cy="3785652"/>
          </a:xfrm>
          <a:prstGeom prst="rect">
            <a:avLst/>
          </a:prstGeom>
          <a:noFill/>
        </p:spPr>
        <p:txBody>
          <a:bodyPr wrap="square">
            <a:spAutoFit/>
          </a:bodyPr>
          <a:lstStyle/>
          <a:p>
            <a:pPr algn="ctr"/>
            <a:r>
              <a:rPr lang="es-ES" sz="6000" b="1" dirty="0">
                <a:effectLst/>
                <a:latin typeface="Avenue" pitchFamily="50" charset="0"/>
                <a:ea typeface="Calibri" panose="020F0502020204030204" pitchFamily="34" charset="0"/>
                <a:cs typeface="Times New Roman" panose="02020603050405020304" pitchFamily="18" charset="0"/>
              </a:rPr>
              <a:t>LO QUE TIENES QUE SABER ACERCA DEL LIDERAZGO EN EL EQUIPO COMERCIAL</a:t>
            </a:r>
            <a:endParaRPr lang="es-MX" sz="6000" dirty="0">
              <a:latin typeface="Avenue" pitchFamily="50" charset="0"/>
            </a:endParaRPr>
          </a:p>
        </p:txBody>
      </p:sp>
    </p:spTree>
    <p:extLst>
      <p:ext uri="{BB962C8B-B14F-4D97-AF65-F5344CB8AC3E}">
        <p14:creationId xmlns:p14="http://schemas.microsoft.com/office/powerpoint/2010/main" val="20265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3E0125D-5A84-481D-891A-3D2886E25B09}"/>
              </a:ext>
            </a:extLst>
          </p:cNvPr>
          <p:cNvSpPr txBox="1"/>
          <p:nvPr/>
        </p:nvSpPr>
        <p:spPr>
          <a:xfrm>
            <a:off x="8655696" y="4211122"/>
            <a:ext cx="3973290" cy="2646878"/>
          </a:xfrm>
          <a:prstGeom prst="rect">
            <a:avLst/>
          </a:prstGeom>
          <a:noFill/>
        </p:spPr>
        <p:txBody>
          <a:bodyPr wrap="square" rtlCol="0">
            <a:spAutoFit/>
          </a:bodyPr>
          <a:lstStyle/>
          <a:p>
            <a:r>
              <a:rPr lang="es-ES" sz="16600" dirty="0">
                <a:solidFill>
                  <a:srgbClr val="2595CD"/>
                </a:solidFill>
                <a:latin typeface="Avenue" pitchFamily="50" charset="0"/>
              </a:rPr>
              <a:t>02</a:t>
            </a:r>
            <a:endParaRPr lang="es-MX" sz="11500" dirty="0">
              <a:solidFill>
                <a:srgbClr val="2595CD"/>
              </a:solidFill>
              <a:latin typeface="Avenue" pitchFamily="50" charset="0"/>
            </a:endParaRPr>
          </a:p>
        </p:txBody>
      </p:sp>
      <p:sp>
        <p:nvSpPr>
          <p:cNvPr id="3" name="Marcador de contenido 2">
            <a:extLst>
              <a:ext uri="{FF2B5EF4-FFF2-40B4-BE49-F238E27FC236}">
                <a16:creationId xmlns:a16="http://schemas.microsoft.com/office/drawing/2014/main" id="{AE201CDE-7C2B-4B10-8473-538F30C7368F}"/>
              </a:ext>
            </a:extLst>
          </p:cNvPr>
          <p:cNvSpPr>
            <a:spLocks noGrp="1"/>
          </p:cNvSpPr>
          <p:nvPr>
            <p:ph idx="1"/>
          </p:nvPr>
        </p:nvSpPr>
        <p:spPr>
          <a:xfrm>
            <a:off x="958448" y="607016"/>
            <a:ext cx="10631835" cy="5184574"/>
          </a:xfrm>
        </p:spPr>
        <p:txBody>
          <a:bodyPr>
            <a:normAutofit/>
          </a:bodyPr>
          <a:lstStyle/>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Un buen líder comercial es capaz de hacer que su equipo </a:t>
            </a:r>
            <a:r>
              <a:rPr lang="es-ES" sz="2800" b="1" dirty="0">
                <a:solidFill>
                  <a:srgbClr val="FFC000"/>
                </a:solidFill>
                <a:effectLst/>
                <a:latin typeface="Avant GardeBook" pitchFamily="50" charset="0"/>
                <a:ea typeface="Calibri" panose="020F0502020204030204" pitchFamily="34" charset="0"/>
                <a:cs typeface="Times New Roman" panose="02020603050405020304" pitchFamily="18" charset="0"/>
              </a:rPr>
              <a:t>sobre pase</a:t>
            </a:r>
            <a:r>
              <a:rPr lang="es-ES" sz="2800" dirty="0">
                <a:solidFill>
                  <a:srgbClr val="FFC000"/>
                </a:solidFill>
                <a:effectLst/>
                <a:latin typeface="Avant GardeBook" pitchFamily="50" charset="0"/>
                <a:ea typeface="Calibri" panose="020F0502020204030204" pitchFamily="34" charset="0"/>
                <a:cs typeface="Times New Roman" panose="02020603050405020304" pitchFamily="18" charset="0"/>
              </a:rPr>
              <a:t> </a:t>
            </a:r>
            <a:r>
              <a:rPr lang="es-ES" sz="2800" dirty="0">
                <a:effectLst/>
                <a:latin typeface="Avant GardeBook" pitchFamily="50" charset="0"/>
                <a:ea typeface="Calibri" panose="020F0502020204030204" pitchFamily="34" charset="0"/>
                <a:cs typeface="Times New Roman" panose="02020603050405020304" pitchFamily="18" charset="0"/>
              </a:rPr>
              <a:t>los </a:t>
            </a:r>
            <a:r>
              <a:rPr lang="es-ES" sz="2800" b="1" dirty="0">
                <a:solidFill>
                  <a:srgbClr val="FFC000"/>
                </a:solidFill>
                <a:effectLst/>
                <a:latin typeface="Avant GardeBook" pitchFamily="50" charset="0"/>
                <a:ea typeface="Calibri" panose="020F0502020204030204" pitchFamily="34" charset="0"/>
                <a:cs typeface="Times New Roman" panose="02020603050405020304" pitchFamily="18" charset="0"/>
              </a:rPr>
              <a:t>límites</a:t>
            </a:r>
            <a:r>
              <a:rPr lang="es-ES" sz="2800" dirty="0">
                <a:effectLst/>
                <a:latin typeface="Avant GardeBook" pitchFamily="50" charset="0"/>
                <a:ea typeface="Calibri" panose="020F0502020204030204" pitchFamily="34" charset="0"/>
                <a:cs typeface="Times New Roman" panose="02020603050405020304" pitchFamily="18" charset="0"/>
              </a:rPr>
              <a:t> que sus integrantes piensan tener, es decir, guiar a través de un trabajo cercano la realización de nuevas tareas que motiven y desarrolle a las personas,  esto se reflejará en tener un equipo con más capacidades y habilidades</a:t>
            </a:r>
            <a:r>
              <a:rPr lang="es-ES" sz="1800" dirty="0">
                <a:effectLst/>
                <a:latin typeface="Calibri" panose="020F0502020204030204" pitchFamily="34" charset="0"/>
                <a:ea typeface="Calibri" panose="020F0502020204030204" pitchFamily="34" charset="0"/>
                <a:cs typeface="Times New Roman" panose="02020603050405020304" pitchFamily="18" charset="0"/>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50A2D991-46C6-41A3-9C7A-C4A0E68EA897}"/>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8" name="Grupo 7">
            <a:extLst>
              <a:ext uri="{FF2B5EF4-FFF2-40B4-BE49-F238E27FC236}">
                <a16:creationId xmlns:a16="http://schemas.microsoft.com/office/drawing/2014/main" id="{6AD66F22-E2DC-4976-BD64-3A72AB2A7718}"/>
              </a:ext>
            </a:extLst>
          </p:cNvPr>
          <p:cNvGrpSpPr/>
          <p:nvPr/>
        </p:nvGrpSpPr>
        <p:grpSpPr>
          <a:xfrm>
            <a:off x="3497230" y="6472056"/>
            <a:ext cx="221941" cy="180063"/>
            <a:chOff x="6188061" y="2023707"/>
            <a:chExt cx="678903" cy="671110"/>
          </a:xfrm>
        </p:grpSpPr>
        <p:sp>
          <p:nvSpPr>
            <p:cNvPr id="9" name="Forma libre: forma 8">
              <a:extLst>
                <a:ext uri="{FF2B5EF4-FFF2-40B4-BE49-F238E27FC236}">
                  <a16:creationId xmlns:a16="http://schemas.microsoft.com/office/drawing/2014/main" id="{4B10B611-924F-462F-87F8-148231101BAC}"/>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10" name="Conector recto 9">
              <a:extLst>
                <a:ext uri="{FF2B5EF4-FFF2-40B4-BE49-F238E27FC236}">
                  <a16:creationId xmlns:a16="http://schemas.microsoft.com/office/drawing/2014/main" id="{83870E4E-A2B2-4306-A352-CE4D8591048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854C574-E9FA-484A-BE6E-261CEA3D89F7}"/>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76252D49-5E71-4B43-8114-818CE02AAE4E}"/>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6671BC82-2567-4F11-BBDE-766D344DFFBC}"/>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upo 13">
            <a:extLst>
              <a:ext uri="{FF2B5EF4-FFF2-40B4-BE49-F238E27FC236}">
                <a16:creationId xmlns:a16="http://schemas.microsoft.com/office/drawing/2014/main" id="{2531E677-0671-43F1-9802-9C451CFFFA2C}"/>
              </a:ext>
            </a:extLst>
          </p:cNvPr>
          <p:cNvGrpSpPr/>
          <p:nvPr/>
        </p:nvGrpSpPr>
        <p:grpSpPr>
          <a:xfrm>
            <a:off x="290970" y="6429760"/>
            <a:ext cx="248115" cy="260409"/>
            <a:chOff x="5012442" y="2257936"/>
            <a:chExt cx="552617" cy="566380"/>
          </a:xfrm>
        </p:grpSpPr>
        <p:sp>
          <p:nvSpPr>
            <p:cNvPr id="15" name="Forma libre: forma 14">
              <a:extLst>
                <a:ext uri="{FF2B5EF4-FFF2-40B4-BE49-F238E27FC236}">
                  <a16:creationId xmlns:a16="http://schemas.microsoft.com/office/drawing/2014/main" id="{C91709B5-2BCB-4BD0-9FE9-727A38C9FB74}"/>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6" name="Forma libre: forma 15">
              <a:extLst>
                <a:ext uri="{FF2B5EF4-FFF2-40B4-BE49-F238E27FC236}">
                  <a16:creationId xmlns:a16="http://schemas.microsoft.com/office/drawing/2014/main" id="{89D6EE06-EAEF-4758-BDDC-E71BEB2B6544}"/>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3445146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17E0F90-4B31-4E4D-9BA6-F3BF66E4CC6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28000"/>
                    </a14:imgEffect>
                  </a14:imgLayer>
                </a14:imgProps>
              </a:ext>
              <a:ext uri="{28A0092B-C50C-407E-A947-70E740481C1C}">
                <a14:useLocalDpi xmlns:a14="http://schemas.microsoft.com/office/drawing/2010/main" val="0"/>
              </a:ext>
            </a:extLst>
          </a:blip>
          <a:srcRect t="7812" b="7906"/>
          <a:stretch/>
        </p:blipFill>
        <p:spPr>
          <a:xfrm>
            <a:off x="1" y="-1"/>
            <a:ext cx="12191998" cy="6850389"/>
          </a:xfrm>
          <a:prstGeom prst="rect">
            <a:avLst/>
          </a:prstGeom>
        </p:spPr>
      </p:pic>
      <p:sp>
        <p:nvSpPr>
          <p:cNvPr id="16" name="Rectángulo 15">
            <a:extLst>
              <a:ext uri="{FF2B5EF4-FFF2-40B4-BE49-F238E27FC236}">
                <a16:creationId xmlns:a16="http://schemas.microsoft.com/office/drawing/2014/main" id="{0705A9D0-D6F8-4F2F-84DA-F24894795505}"/>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CuadroTexto 14">
            <a:extLst>
              <a:ext uri="{FF2B5EF4-FFF2-40B4-BE49-F238E27FC236}">
                <a16:creationId xmlns:a16="http://schemas.microsoft.com/office/drawing/2014/main" id="{8A42ADCB-3ED3-442E-82F9-A7A5A6187289}"/>
              </a:ext>
            </a:extLst>
          </p:cNvPr>
          <p:cNvSpPr txBox="1"/>
          <p:nvPr/>
        </p:nvSpPr>
        <p:spPr>
          <a:xfrm>
            <a:off x="9319790" y="4203510"/>
            <a:ext cx="2872209" cy="2646878"/>
          </a:xfrm>
          <a:prstGeom prst="rect">
            <a:avLst/>
          </a:prstGeom>
          <a:noFill/>
        </p:spPr>
        <p:txBody>
          <a:bodyPr wrap="square" rtlCol="0">
            <a:spAutoFit/>
          </a:bodyPr>
          <a:lstStyle/>
          <a:p>
            <a:r>
              <a:rPr lang="es-ES" sz="16600" dirty="0">
                <a:solidFill>
                  <a:srgbClr val="2595CD"/>
                </a:solidFill>
                <a:latin typeface="Avenue" pitchFamily="50" charset="0"/>
              </a:rPr>
              <a:t>03</a:t>
            </a:r>
            <a:endParaRPr lang="es-MX" sz="11500" dirty="0">
              <a:solidFill>
                <a:srgbClr val="2595CD"/>
              </a:solidFill>
              <a:latin typeface="Avenue" pitchFamily="50" charset="0"/>
            </a:endParaRPr>
          </a:p>
        </p:txBody>
      </p:sp>
      <p:grpSp>
        <p:nvGrpSpPr>
          <p:cNvPr id="4" name="Grupo 3">
            <a:extLst>
              <a:ext uri="{FF2B5EF4-FFF2-40B4-BE49-F238E27FC236}">
                <a16:creationId xmlns:a16="http://schemas.microsoft.com/office/drawing/2014/main" id="{063C71E6-BD14-4A15-9FA0-570387E3CA3B}"/>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EEBCBA38-6032-4120-A555-71A78B73009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D483C756-CC38-41DC-986A-F9C6D7F6F793}"/>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4E64D05D-4B29-4DC2-917F-B380075AD958}"/>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670A4EC7-93C7-4845-8CCE-21B9194D3F7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AEEE94EC-D916-48B9-AEA0-74E2557E078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4CBDAECE-28E2-4CF6-850D-8D8F6F3C8337}"/>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C55E3C6-0AC2-49FC-8C83-042403B00F3A}"/>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8C57616-E3CB-483C-8F1F-596E885DFFC5}"/>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4" name="CuadroTexto 13">
            <a:extLst>
              <a:ext uri="{FF2B5EF4-FFF2-40B4-BE49-F238E27FC236}">
                <a16:creationId xmlns:a16="http://schemas.microsoft.com/office/drawing/2014/main" id="{E05187C4-19C7-4357-9393-1C9A49D9849F}"/>
              </a:ext>
            </a:extLst>
          </p:cNvPr>
          <p:cNvSpPr txBox="1"/>
          <p:nvPr/>
        </p:nvSpPr>
        <p:spPr>
          <a:xfrm>
            <a:off x="831016" y="992631"/>
            <a:ext cx="10529968" cy="4534318"/>
          </a:xfrm>
          <a:prstGeom prst="rect">
            <a:avLst/>
          </a:prstGeom>
          <a:noFill/>
        </p:spPr>
        <p:txBody>
          <a:bodyPr wrap="square">
            <a:spAutoFit/>
          </a:bodyPr>
          <a:lstStyle/>
          <a:p>
            <a:pPr algn="ctr">
              <a:lnSpc>
                <a:spcPct val="150000"/>
              </a:lnSpc>
              <a:spcAft>
                <a:spcPts val="800"/>
              </a:spcAft>
            </a:pPr>
            <a:r>
              <a:rPr lang="es-ES" sz="6600" b="1" dirty="0">
                <a:latin typeface="Avenue" pitchFamily="50" charset="0"/>
                <a:ea typeface="Calibri" panose="020F0502020204030204" pitchFamily="34" charset="0"/>
                <a:cs typeface="Times New Roman" panose="02020603050405020304" pitchFamily="18" charset="0"/>
              </a:rPr>
              <a:t>ARMEMOS TU MODELO DE LIDERAZGO COMERCIAL</a:t>
            </a:r>
            <a:endParaRPr lang="es-MX" sz="6600" dirty="0">
              <a:effectLst/>
              <a:latin typeface="Avenue"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4228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A7AC5CFD-9C42-4ED6-AC93-98B10DB16911}"/>
              </a:ext>
            </a:extLst>
          </p:cNvPr>
          <p:cNvPicPr>
            <a:picLocks noChangeAspect="1"/>
          </p:cNvPicPr>
          <p:nvPr/>
        </p:nvPicPr>
        <p:blipFill rotWithShape="1">
          <a:blip r:embed="rId2"/>
          <a:srcRect r="36898" b="18057"/>
          <a:stretch/>
        </p:blipFill>
        <p:spPr>
          <a:xfrm>
            <a:off x="1326777" y="368841"/>
            <a:ext cx="3854824" cy="6283728"/>
          </a:xfrm>
          <a:prstGeom prst="rect">
            <a:avLst/>
          </a:prstGeom>
        </p:spPr>
      </p:pic>
      <p:sp>
        <p:nvSpPr>
          <p:cNvPr id="16" name="Rectángulo 15">
            <a:extLst>
              <a:ext uri="{FF2B5EF4-FFF2-40B4-BE49-F238E27FC236}">
                <a16:creationId xmlns:a16="http://schemas.microsoft.com/office/drawing/2014/main" id="{EFBC45CE-3663-456F-89B7-8926A4E0DA76}"/>
              </a:ext>
            </a:extLst>
          </p:cNvPr>
          <p:cNvSpPr/>
          <p:nvPr/>
        </p:nvSpPr>
        <p:spPr>
          <a:xfrm>
            <a:off x="0" y="6351639"/>
            <a:ext cx="12192000" cy="506361"/>
          </a:xfrm>
          <a:prstGeom prst="rect">
            <a:avLst/>
          </a:prstGeom>
          <a:solidFill>
            <a:srgbClr val="BF4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Grupo 3">
            <a:extLst>
              <a:ext uri="{FF2B5EF4-FFF2-40B4-BE49-F238E27FC236}">
                <a16:creationId xmlns:a16="http://schemas.microsoft.com/office/drawing/2014/main" id="{1244832E-20C1-438C-880D-98EBAA39BF61}"/>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1B8C7DCF-2CC9-47DD-B393-E9EBC18A2DD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F6BF4C78-EAA8-4DFD-BABB-BCFB3456BE7E}"/>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8CBF0FF8-7905-4EA4-BB15-93BEFFA222D5}"/>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93B890B6-1642-4A22-B1CE-29B58569C4DB}"/>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66CA4FD-83E3-418E-AE99-18B68FEBE9F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AC93EC17-A00B-484C-ADCA-0E56137C8618}"/>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320FF61A-2AAA-43F8-864A-931BCB67997C}"/>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34C7E9D3-1269-4DA0-ABB8-D951A61C5288}"/>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7" name="CuadroTexto 16">
            <a:extLst>
              <a:ext uri="{FF2B5EF4-FFF2-40B4-BE49-F238E27FC236}">
                <a16:creationId xmlns:a16="http://schemas.microsoft.com/office/drawing/2014/main" id="{F6B3CA9C-D844-45C4-A0DB-BE2421A7B053}"/>
              </a:ext>
            </a:extLst>
          </p:cNvPr>
          <p:cNvSpPr txBox="1"/>
          <p:nvPr/>
        </p:nvSpPr>
        <p:spPr>
          <a:xfrm>
            <a:off x="9540240" y="1385366"/>
            <a:ext cx="3161302" cy="2646878"/>
          </a:xfrm>
          <a:prstGeom prst="rect">
            <a:avLst/>
          </a:prstGeom>
          <a:noFill/>
        </p:spPr>
        <p:txBody>
          <a:bodyPr wrap="square" rtlCol="0">
            <a:spAutoFit/>
          </a:bodyPr>
          <a:lstStyle/>
          <a:p>
            <a:r>
              <a:rPr lang="es-ES" sz="16600" dirty="0">
                <a:solidFill>
                  <a:srgbClr val="FFC000"/>
                </a:solidFill>
                <a:latin typeface="Avenue" pitchFamily="50" charset="0"/>
              </a:rPr>
              <a:t>03</a:t>
            </a:r>
            <a:endParaRPr lang="es-MX" sz="11500" dirty="0">
              <a:solidFill>
                <a:srgbClr val="FFC000"/>
              </a:solidFill>
              <a:latin typeface="Avenue" pitchFamily="50" charset="0"/>
            </a:endParaRPr>
          </a:p>
        </p:txBody>
      </p:sp>
      <p:sp>
        <p:nvSpPr>
          <p:cNvPr id="3" name="Marcador de contenido 2">
            <a:extLst>
              <a:ext uri="{FF2B5EF4-FFF2-40B4-BE49-F238E27FC236}">
                <a16:creationId xmlns:a16="http://schemas.microsoft.com/office/drawing/2014/main" id="{7024F4DC-74E2-41CE-8018-CE0AFD6CE952}"/>
              </a:ext>
            </a:extLst>
          </p:cNvPr>
          <p:cNvSpPr>
            <a:spLocks noGrp="1"/>
          </p:cNvSpPr>
          <p:nvPr>
            <p:ph idx="1"/>
          </p:nvPr>
        </p:nvSpPr>
        <p:spPr>
          <a:xfrm>
            <a:off x="5314336" y="609861"/>
            <a:ext cx="5997594" cy="5801688"/>
          </a:xfrm>
        </p:spPr>
        <p:txBody>
          <a:bodyPr>
            <a:normAutofit lnSpcReduction="10000"/>
          </a:bodyPr>
          <a:lstStyle/>
          <a:p>
            <a:pPr marL="0" indent="0">
              <a:lnSpc>
                <a:spcPct val="107000"/>
              </a:lnSpc>
              <a:spcAft>
                <a:spcPts val="800"/>
              </a:spcAft>
              <a:buNone/>
            </a:pPr>
            <a:r>
              <a:rPr lang="es-ES" sz="1800" b="1" dirty="0">
                <a:solidFill>
                  <a:srgbClr val="0070C0"/>
                </a:solidFill>
                <a:effectLst/>
                <a:latin typeface="Avant GardeBook" pitchFamily="50" charset="0"/>
                <a:ea typeface="Calibri" panose="020F0502020204030204" pitchFamily="34" charset="0"/>
                <a:cs typeface="Times New Roman" panose="02020603050405020304" pitchFamily="18" charset="0"/>
              </a:rPr>
              <a:t>GENOMALID</a:t>
            </a:r>
            <a:r>
              <a:rPr lang="es-ES" sz="1800" b="1" dirty="0">
                <a:effectLst/>
                <a:latin typeface="Avant GardeBook" pitchFamily="50" charset="0"/>
                <a:ea typeface="Calibri" panose="020F0502020204030204" pitchFamily="34" charset="0"/>
                <a:cs typeface="Times New Roman" panose="02020603050405020304" pitchFamily="18" charset="0"/>
              </a:rPr>
              <a:t> (gráfico de una molécula)</a:t>
            </a:r>
            <a:endParaRPr lang="es-MX" sz="1800" dirty="0">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Elemento de la </a:t>
            </a:r>
            <a:r>
              <a:rPr lang="es-ES" sz="1800" dirty="0">
                <a:solidFill>
                  <a:srgbClr val="0070C0"/>
                </a:solidFill>
                <a:effectLst/>
                <a:latin typeface="Avant GardeBook" pitchFamily="50" charset="0"/>
                <a:ea typeface="Calibri" panose="020F0502020204030204" pitchFamily="34" charset="0"/>
                <a:cs typeface="Times New Roman" panose="02020603050405020304" pitchFamily="18" charset="0"/>
              </a:rPr>
              <a:t>CONCIENCIA</a:t>
            </a:r>
            <a:endParaRPr lang="es-MX" sz="1800" dirty="0">
              <a:solidFill>
                <a:srgbClr val="0070C0"/>
              </a:solidFill>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	El aquí y el ahora, mi realidad, mi punto de partida</a:t>
            </a:r>
            <a:endParaRPr lang="es-MX" sz="1800" dirty="0">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Elemento  de la </a:t>
            </a:r>
            <a:r>
              <a:rPr lang="es-ES" sz="1800" dirty="0">
                <a:solidFill>
                  <a:srgbClr val="0070C0"/>
                </a:solidFill>
                <a:effectLst/>
                <a:latin typeface="Avant GardeBook" pitchFamily="50" charset="0"/>
                <a:ea typeface="Calibri" panose="020F0502020204030204" pitchFamily="34" charset="0"/>
                <a:cs typeface="Times New Roman" panose="02020603050405020304" pitchFamily="18" charset="0"/>
              </a:rPr>
              <a:t>VISIÓN</a:t>
            </a:r>
            <a:endParaRPr lang="es-MX" sz="1800" dirty="0">
              <a:solidFill>
                <a:srgbClr val="0070C0"/>
              </a:solidFill>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	Mi dirección, mi rumbo</a:t>
            </a:r>
            <a:endParaRPr lang="es-MX" sz="1800" dirty="0">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Elemento de la </a:t>
            </a:r>
            <a:r>
              <a:rPr lang="es-ES" sz="1800" dirty="0">
                <a:solidFill>
                  <a:srgbClr val="0070C0"/>
                </a:solidFill>
                <a:effectLst/>
                <a:latin typeface="Avant GardeBook" pitchFamily="50" charset="0"/>
                <a:ea typeface="Calibri" panose="020F0502020204030204" pitchFamily="34" charset="0"/>
                <a:cs typeface="Times New Roman" panose="02020603050405020304" pitchFamily="18" charset="0"/>
              </a:rPr>
              <a:t>PERPETUIDAD</a:t>
            </a:r>
            <a:endParaRPr lang="es-MX" sz="1800" dirty="0">
              <a:solidFill>
                <a:srgbClr val="0070C0"/>
              </a:solidFill>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	Mi legado, mi trascendencia</a:t>
            </a:r>
            <a:endParaRPr lang="es-MX" sz="1800" dirty="0">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Elemento de la </a:t>
            </a:r>
            <a:r>
              <a:rPr lang="es-ES" sz="1800" dirty="0">
                <a:solidFill>
                  <a:srgbClr val="0070C0"/>
                </a:solidFill>
                <a:effectLst/>
                <a:latin typeface="Avant GardeBook" pitchFamily="50" charset="0"/>
                <a:ea typeface="Calibri" panose="020F0502020204030204" pitchFamily="34" charset="0"/>
                <a:cs typeface="Times New Roman" panose="02020603050405020304" pitchFamily="18" charset="0"/>
              </a:rPr>
              <a:t>IDENTIDAD</a:t>
            </a:r>
            <a:endParaRPr lang="es-MX" sz="1800" dirty="0">
              <a:solidFill>
                <a:srgbClr val="0070C0"/>
              </a:solidFill>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	Mis valores, mis fortalezas, mis creencias</a:t>
            </a:r>
            <a:endParaRPr lang="es-MX" sz="1800" dirty="0">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Elemento del </a:t>
            </a:r>
            <a:r>
              <a:rPr lang="es-ES" sz="1800" dirty="0">
                <a:solidFill>
                  <a:srgbClr val="0070C0"/>
                </a:solidFill>
                <a:effectLst/>
                <a:latin typeface="Avant GardeBook" pitchFamily="50" charset="0"/>
                <a:ea typeface="Calibri" panose="020F0502020204030204" pitchFamily="34" charset="0"/>
                <a:cs typeface="Times New Roman" panose="02020603050405020304" pitchFamily="18" charset="0"/>
              </a:rPr>
              <a:t>EMPODERAMIENTO</a:t>
            </a:r>
            <a:endParaRPr lang="es-MX" sz="1800" dirty="0">
              <a:solidFill>
                <a:srgbClr val="0070C0"/>
              </a:solidFill>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	Mi desarrollo personal y profesional. Mi contribución a mi entorno y con los demás</a:t>
            </a:r>
            <a:endParaRPr lang="es-MX" sz="1800" dirty="0">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ES" sz="1800" dirty="0">
                <a:effectLst/>
                <a:latin typeface="Avant GardeBook" pitchFamily="50" charset="0"/>
                <a:ea typeface="Calibri" panose="020F0502020204030204" pitchFamily="34" charset="0"/>
                <a:cs typeface="Times New Roman" panose="02020603050405020304" pitchFamily="18" charset="0"/>
              </a:rPr>
              <a:t> </a:t>
            </a:r>
            <a:endParaRPr lang="es-MX" sz="1800" dirty="0">
              <a:effectLst/>
              <a:latin typeface="Avant GardeBook" pitchFamily="50" charset="0"/>
              <a:ea typeface="Calibri" panose="020F0502020204030204" pitchFamily="34" charset="0"/>
              <a:cs typeface="Times New Roman" panose="02020603050405020304" pitchFamily="18" charset="0"/>
            </a:endParaRPr>
          </a:p>
          <a:p>
            <a:pPr marL="0" indent="0">
              <a:lnSpc>
                <a:spcPct val="150000"/>
              </a:lnSpc>
              <a:buNone/>
            </a:pPr>
            <a:endParaRPr lang="es-MX" sz="1600" dirty="0">
              <a:latin typeface="Avant GardeBook" pitchFamily="50" charset="0"/>
            </a:endParaRPr>
          </a:p>
        </p:txBody>
      </p:sp>
    </p:spTree>
    <p:extLst>
      <p:ext uri="{BB962C8B-B14F-4D97-AF65-F5344CB8AC3E}">
        <p14:creationId xmlns:p14="http://schemas.microsoft.com/office/powerpoint/2010/main" val="2724719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079A3E4B-0958-40D2-B202-4B834B83C67A}"/>
              </a:ext>
            </a:extLst>
          </p:cNvPr>
          <p:cNvSpPr txBox="1"/>
          <p:nvPr/>
        </p:nvSpPr>
        <p:spPr>
          <a:xfrm>
            <a:off x="401" y="928166"/>
            <a:ext cx="3161302" cy="2646878"/>
          </a:xfrm>
          <a:prstGeom prst="rect">
            <a:avLst/>
          </a:prstGeom>
          <a:noFill/>
        </p:spPr>
        <p:txBody>
          <a:bodyPr wrap="square" rtlCol="0">
            <a:spAutoFit/>
          </a:bodyPr>
          <a:lstStyle/>
          <a:p>
            <a:r>
              <a:rPr lang="es-ES" sz="16600" dirty="0">
                <a:solidFill>
                  <a:srgbClr val="FFC000"/>
                </a:solidFill>
                <a:latin typeface="Avenue" pitchFamily="50" charset="0"/>
              </a:rPr>
              <a:t>03</a:t>
            </a:r>
            <a:endParaRPr lang="es-MX" sz="11500" dirty="0">
              <a:solidFill>
                <a:srgbClr val="FFC000"/>
              </a:solidFill>
              <a:latin typeface="Avenue" pitchFamily="50" charset="0"/>
            </a:endParaRPr>
          </a:p>
        </p:txBody>
      </p:sp>
      <p:sp>
        <p:nvSpPr>
          <p:cNvPr id="18" name="Rectángulo 17">
            <a:extLst>
              <a:ext uri="{FF2B5EF4-FFF2-40B4-BE49-F238E27FC236}">
                <a16:creationId xmlns:a16="http://schemas.microsoft.com/office/drawing/2014/main" id="{FE6F5ECD-40A9-482C-9A60-53C60D60F35B}"/>
              </a:ext>
            </a:extLst>
          </p:cNvPr>
          <p:cNvSpPr/>
          <p:nvPr/>
        </p:nvSpPr>
        <p:spPr>
          <a:xfrm>
            <a:off x="0" y="6351639"/>
            <a:ext cx="12192000" cy="506361"/>
          </a:xfrm>
          <a:prstGeom prst="rect">
            <a:avLst/>
          </a:prstGeom>
          <a:solidFill>
            <a:srgbClr val="BF4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Grupo 3">
            <a:extLst>
              <a:ext uri="{FF2B5EF4-FFF2-40B4-BE49-F238E27FC236}">
                <a16:creationId xmlns:a16="http://schemas.microsoft.com/office/drawing/2014/main" id="{063C71E6-BD14-4A15-9FA0-570387E3CA3B}"/>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EEBCBA38-6032-4120-A555-71A78B73009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D483C756-CC38-41DC-986A-F9C6D7F6F793}"/>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4E64D05D-4B29-4DC2-917F-B380075AD958}"/>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670A4EC7-93C7-4845-8CCE-21B9194D3F7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AEEE94EC-D916-48B9-AEA0-74E2557E078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4CBDAECE-28E2-4CF6-850D-8D8F6F3C8337}"/>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C55E3C6-0AC2-49FC-8C83-042403B00F3A}"/>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8C57616-E3CB-483C-8F1F-596E885DFFC5}"/>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4" name="CuadroTexto 13">
            <a:extLst>
              <a:ext uri="{FF2B5EF4-FFF2-40B4-BE49-F238E27FC236}">
                <a16:creationId xmlns:a16="http://schemas.microsoft.com/office/drawing/2014/main" id="{E05187C4-19C7-4357-9393-1C9A49D9849F}"/>
              </a:ext>
            </a:extLst>
          </p:cNvPr>
          <p:cNvSpPr txBox="1"/>
          <p:nvPr/>
        </p:nvSpPr>
        <p:spPr>
          <a:xfrm>
            <a:off x="539084" y="679370"/>
            <a:ext cx="7629555" cy="5213543"/>
          </a:xfrm>
          <a:prstGeom prst="rect">
            <a:avLst/>
          </a:prstGeom>
          <a:noFill/>
        </p:spPr>
        <p:txBody>
          <a:bodyPr wrap="square">
            <a:spAutoFit/>
          </a:bodyPr>
          <a:lstStyle/>
          <a:p>
            <a:pPr>
              <a:lnSpc>
                <a:spcPct val="107000"/>
              </a:lnSpc>
              <a:spcAft>
                <a:spcPts val="800"/>
              </a:spcAft>
            </a:pPr>
            <a:r>
              <a:rPr lang="es-ES" sz="2000" b="1"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Mi filosofía personal como líder es:</a:t>
            </a:r>
            <a:endParaRPr lang="es-MX"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nSpc>
                <a:spcPct val="107000"/>
              </a:lnSpc>
              <a:spcAft>
                <a:spcPts val="800"/>
              </a:spcAft>
            </a:pPr>
            <a:r>
              <a:rPr lang="es-ES"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 </a:t>
            </a:r>
          </a:p>
          <a:p>
            <a:pPr>
              <a:lnSpc>
                <a:spcPct val="107000"/>
              </a:lnSpc>
              <a:spcAft>
                <a:spcPts val="800"/>
              </a:spcAft>
            </a:pPr>
            <a:endParaRPr lang="es-MX"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nSpc>
                <a:spcPct val="107000"/>
              </a:lnSpc>
              <a:spcAft>
                <a:spcPts val="800"/>
              </a:spcAft>
            </a:pPr>
            <a:r>
              <a:rPr lang="es-ES" sz="2000" b="1"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Mis valores esenciales como líder son:</a:t>
            </a:r>
            <a:endParaRPr lang="es-MX"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nSpc>
                <a:spcPct val="107000"/>
              </a:lnSpc>
              <a:spcAft>
                <a:spcPts val="800"/>
              </a:spcAft>
            </a:pPr>
            <a:endParaRPr lang="es-ES"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nSpc>
                <a:spcPct val="107000"/>
              </a:lnSpc>
              <a:spcAft>
                <a:spcPts val="800"/>
              </a:spcAft>
            </a:pPr>
            <a:r>
              <a:rPr lang="es-ES"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 </a:t>
            </a:r>
            <a:endParaRPr lang="es-MX"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nSpc>
                <a:spcPct val="107000"/>
              </a:lnSpc>
              <a:spcAft>
                <a:spcPts val="800"/>
              </a:spcAft>
            </a:pPr>
            <a:r>
              <a:rPr lang="es-ES" sz="2000" b="1"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Me gusta que mi equipo de trabajo se comporte:</a:t>
            </a:r>
            <a:endParaRPr lang="es-MX"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nSpc>
                <a:spcPct val="107000"/>
              </a:lnSpc>
              <a:spcAft>
                <a:spcPts val="800"/>
              </a:spcAft>
            </a:pPr>
            <a:endParaRPr lang="es-ES" sz="2000" b="1"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nSpc>
                <a:spcPct val="107000"/>
              </a:lnSpc>
              <a:spcAft>
                <a:spcPts val="800"/>
              </a:spcAft>
            </a:pPr>
            <a:r>
              <a:rPr lang="es-ES" sz="2000" b="1"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 </a:t>
            </a:r>
            <a:endParaRPr lang="es-MX"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nSpc>
                <a:spcPct val="107000"/>
              </a:lnSpc>
              <a:spcAft>
                <a:spcPts val="800"/>
              </a:spcAft>
            </a:pPr>
            <a:r>
              <a:rPr lang="es-ES" sz="2000" b="1" dirty="0">
                <a:solidFill>
                  <a:srgbClr val="0070C0"/>
                </a:solidFill>
                <a:effectLst/>
                <a:latin typeface="Avant GardeBook" pitchFamily="50" charset="0"/>
                <a:ea typeface="Calibri" panose="020F0502020204030204" pitchFamily="34" charset="0"/>
                <a:cs typeface="Times New Roman" panose="02020603050405020304" pitchFamily="18" charset="0"/>
              </a:rPr>
              <a:t>TEST DE LIDERAZGO </a:t>
            </a:r>
            <a:r>
              <a:rPr lang="es-ES" sz="2000" b="1"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(del 1 al 10 cómo te catalogas)</a:t>
            </a:r>
            <a:endParaRPr lang="es-MX"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nSpc>
                <a:spcPct val="107000"/>
              </a:lnSpc>
              <a:spcAft>
                <a:spcPts val="800"/>
              </a:spcAft>
            </a:pPr>
            <a:r>
              <a:rPr lang="es-ES" sz="2000" b="1"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 </a:t>
            </a:r>
            <a:endParaRPr lang="es-MX"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a:p>
            <a:pPr algn="ctr">
              <a:lnSpc>
                <a:spcPct val="107000"/>
              </a:lnSpc>
              <a:spcAft>
                <a:spcPts val="800"/>
              </a:spcAft>
            </a:pPr>
            <a:endParaRPr lang="es-MX" sz="2400" dirty="0">
              <a:solidFill>
                <a:srgbClr val="11567D"/>
              </a:solidFill>
              <a:effectLst/>
              <a:latin typeface="Avant GardeBook" pitchFamily="50" charset="0"/>
              <a:ea typeface="Calibri" panose="020F0502020204030204" pitchFamily="34" charset="0"/>
              <a:cs typeface="Times New Roman" panose="02020603050405020304" pitchFamily="18" charset="0"/>
            </a:endParaRPr>
          </a:p>
        </p:txBody>
      </p:sp>
      <p:pic>
        <p:nvPicPr>
          <p:cNvPr id="17" name="Imagen 16">
            <a:extLst>
              <a:ext uri="{FF2B5EF4-FFF2-40B4-BE49-F238E27FC236}">
                <a16:creationId xmlns:a16="http://schemas.microsoft.com/office/drawing/2014/main" id="{A1B06043-8373-492F-9BF6-6571B7331349}"/>
              </a:ext>
            </a:extLst>
          </p:cNvPr>
          <p:cNvPicPr>
            <a:picLocks noChangeAspect="1"/>
          </p:cNvPicPr>
          <p:nvPr/>
        </p:nvPicPr>
        <p:blipFill rotWithShape="1">
          <a:blip r:embed="rId2"/>
          <a:srcRect l="10899" b="4064"/>
          <a:stretch/>
        </p:blipFill>
        <p:spPr>
          <a:xfrm>
            <a:off x="8412880" y="514446"/>
            <a:ext cx="3779120" cy="5837193"/>
          </a:xfrm>
          <a:prstGeom prst="rect">
            <a:avLst/>
          </a:prstGeom>
        </p:spPr>
      </p:pic>
    </p:spTree>
    <p:extLst>
      <p:ext uri="{BB962C8B-B14F-4D97-AF65-F5344CB8AC3E}">
        <p14:creationId xmlns:p14="http://schemas.microsoft.com/office/powerpoint/2010/main" val="3844694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ree photo high angle people reading together">
            <a:extLst>
              <a:ext uri="{FF2B5EF4-FFF2-40B4-BE49-F238E27FC236}">
                <a16:creationId xmlns:a16="http://schemas.microsoft.com/office/drawing/2014/main" id="{9551E1FC-4D4A-4EF3-8D1E-F0C5B9F825F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7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F763F092-D57D-444D-9511-16537C2D6E35}"/>
              </a:ext>
            </a:extLst>
          </p:cNvPr>
          <p:cNvSpPr/>
          <p:nvPr/>
        </p:nvSpPr>
        <p:spPr>
          <a:xfrm>
            <a:off x="0" y="6351639"/>
            <a:ext cx="12192000" cy="506361"/>
          </a:xfrm>
          <a:prstGeom prst="rect">
            <a:avLst/>
          </a:prstGeom>
          <a:solidFill>
            <a:srgbClr val="BF4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E1A586A2-7412-488C-A8BD-0340F5B82A32}"/>
              </a:ext>
            </a:extLst>
          </p:cNvPr>
          <p:cNvSpPr txBox="1"/>
          <p:nvPr/>
        </p:nvSpPr>
        <p:spPr>
          <a:xfrm>
            <a:off x="8303296" y="3297260"/>
            <a:ext cx="4958766" cy="3770263"/>
          </a:xfrm>
          <a:prstGeom prst="rect">
            <a:avLst/>
          </a:prstGeom>
          <a:noFill/>
        </p:spPr>
        <p:txBody>
          <a:bodyPr wrap="square" rtlCol="0">
            <a:spAutoFit/>
          </a:bodyPr>
          <a:lstStyle/>
          <a:p>
            <a:r>
              <a:rPr lang="es-ES" sz="23900" dirty="0">
                <a:solidFill>
                  <a:srgbClr val="DB5E0E"/>
                </a:solidFill>
                <a:latin typeface="Avenue" pitchFamily="50" charset="0"/>
              </a:rPr>
              <a:t>04</a:t>
            </a:r>
            <a:endParaRPr lang="es-MX" sz="16600" dirty="0">
              <a:solidFill>
                <a:srgbClr val="DB5E0E"/>
              </a:solidFill>
              <a:latin typeface="Avenue" pitchFamily="50" charset="0"/>
            </a:endParaRPr>
          </a:p>
        </p:txBody>
      </p:sp>
      <p:grpSp>
        <p:nvGrpSpPr>
          <p:cNvPr id="4" name="Grupo 3">
            <a:extLst>
              <a:ext uri="{FF2B5EF4-FFF2-40B4-BE49-F238E27FC236}">
                <a16:creationId xmlns:a16="http://schemas.microsoft.com/office/drawing/2014/main" id="{7DC9299A-769A-4DB3-80D3-5121901281B5}"/>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3B7ECFDA-C078-45EA-82DE-0E671586ADE7}"/>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E123102E-48A2-451A-8C42-BE02063A5C4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3096EAA9-BFD4-4AA0-B64A-158C59517EF9}"/>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DB75FF6B-94BB-4E09-BDC1-D98AA7FDD36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4A89FA8F-1CE1-4396-981B-89B09225FE3A}"/>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238D5A33-1F6E-4DEB-9813-E5399B7F0988}"/>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1D6584E-C622-4786-B72B-617BFBBF935D}"/>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6E340B4-C96A-4BC4-81C8-BE324F5684B0}"/>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7" name="CuadroTexto 16">
            <a:extLst>
              <a:ext uri="{FF2B5EF4-FFF2-40B4-BE49-F238E27FC236}">
                <a16:creationId xmlns:a16="http://schemas.microsoft.com/office/drawing/2014/main" id="{98C66A45-9FB1-41A3-AC5E-6EE18A7452BC}"/>
              </a:ext>
            </a:extLst>
          </p:cNvPr>
          <p:cNvSpPr txBox="1"/>
          <p:nvPr/>
        </p:nvSpPr>
        <p:spPr>
          <a:xfrm>
            <a:off x="632590" y="1441700"/>
            <a:ext cx="10926820" cy="2246577"/>
          </a:xfrm>
          <a:prstGeom prst="rect">
            <a:avLst/>
          </a:prstGeom>
          <a:noFill/>
        </p:spPr>
        <p:txBody>
          <a:bodyPr wrap="square">
            <a:spAutoFit/>
          </a:bodyPr>
          <a:lstStyle/>
          <a:p>
            <a:pPr algn="ctr">
              <a:lnSpc>
                <a:spcPct val="107000"/>
              </a:lnSpc>
              <a:spcAft>
                <a:spcPts val="800"/>
              </a:spcAft>
            </a:pPr>
            <a:r>
              <a:rPr lang="es-ES" sz="6600" b="1" dirty="0">
                <a:effectLst/>
                <a:latin typeface="Avenue" pitchFamily="50" charset="0"/>
                <a:ea typeface="Calibri" panose="020F0502020204030204" pitchFamily="34" charset="0"/>
                <a:cs typeface="Times New Roman" panose="02020603050405020304" pitchFamily="18" charset="0"/>
              </a:rPr>
              <a:t>REFERENCIAS y LECTURAS </a:t>
            </a:r>
            <a:r>
              <a:rPr lang="es-ES" sz="6600" b="1" dirty="0">
                <a:latin typeface="Avenue" pitchFamily="50" charset="0"/>
                <a:ea typeface="Calibri" panose="020F0502020204030204" pitchFamily="34" charset="0"/>
                <a:cs typeface="Times New Roman" panose="02020603050405020304" pitchFamily="18" charset="0"/>
              </a:rPr>
              <a:t>DEL TEMA</a:t>
            </a:r>
            <a:endParaRPr lang="es-MX" sz="6600" dirty="0">
              <a:effectLst/>
              <a:latin typeface="Avenue"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164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F763F092-D57D-444D-9511-16537C2D6E35}"/>
              </a:ext>
            </a:extLst>
          </p:cNvPr>
          <p:cNvSpPr/>
          <p:nvPr/>
        </p:nvSpPr>
        <p:spPr>
          <a:xfrm>
            <a:off x="0" y="6351639"/>
            <a:ext cx="12192000" cy="506361"/>
          </a:xfrm>
          <a:prstGeom prst="rect">
            <a:avLst/>
          </a:prstGeom>
          <a:solidFill>
            <a:srgbClr val="BF4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CuadroTexto 17">
            <a:extLst>
              <a:ext uri="{FF2B5EF4-FFF2-40B4-BE49-F238E27FC236}">
                <a16:creationId xmlns:a16="http://schemas.microsoft.com/office/drawing/2014/main" id="{E1A586A2-7412-488C-A8BD-0340F5B82A32}"/>
              </a:ext>
            </a:extLst>
          </p:cNvPr>
          <p:cNvSpPr txBox="1"/>
          <p:nvPr/>
        </p:nvSpPr>
        <p:spPr>
          <a:xfrm>
            <a:off x="-54875" y="-23693"/>
            <a:ext cx="2774383" cy="2215991"/>
          </a:xfrm>
          <a:prstGeom prst="rect">
            <a:avLst/>
          </a:prstGeom>
          <a:noFill/>
        </p:spPr>
        <p:txBody>
          <a:bodyPr wrap="square" rtlCol="0">
            <a:spAutoFit/>
          </a:bodyPr>
          <a:lstStyle/>
          <a:p>
            <a:r>
              <a:rPr lang="es-ES" sz="13800" dirty="0">
                <a:solidFill>
                  <a:srgbClr val="FFC000"/>
                </a:solidFill>
                <a:latin typeface="Avenue" pitchFamily="50" charset="0"/>
              </a:rPr>
              <a:t>04</a:t>
            </a:r>
            <a:endParaRPr lang="es-MX" sz="9600" dirty="0">
              <a:solidFill>
                <a:srgbClr val="FFC000"/>
              </a:solidFill>
              <a:latin typeface="Avenue" pitchFamily="50" charset="0"/>
            </a:endParaRPr>
          </a:p>
        </p:txBody>
      </p:sp>
      <p:grpSp>
        <p:nvGrpSpPr>
          <p:cNvPr id="4" name="Grupo 3">
            <a:extLst>
              <a:ext uri="{FF2B5EF4-FFF2-40B4-BE49-F238E27FC236}">
                <a16:creationId xmlns:a16="http://schemas.microsoft.com/office/drawing/2014/main" id="{7DC9299A-769A-4DB3-80D3-5121901281B5}"/>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3B7ECFDA-C078-45EA-82DE-0E671586ADE7}"/>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E123102E-48A2-451A-8C42-BE02063A5C45}"/>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3096EAA9-BFD4-4AA0-B64A-158C59517EF9}"/>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DB75FF6B-94BB-4E09-BDC1-D98AA7FDD36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4A89FA8F-1CE1-4396-981B-89B09225FE3A}"/>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238D5A33-1F6E-4DEB-9813-E5399B7F0988}"/>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1D6584E-C622-4786-B72B-617BFBBF935D}"/>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6E340B4-C96A-4BC4-81C8-BE324F5684B0}"/>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4" name="CuadroTexto 13">
            <a:extLst>
              <a:ext uri="{FF2B5EF4-FFF2-40B4-BE49-F238E27FC236}">
                <a16:creationId xmlns:a16="http://schemas.microsoft.com/office/drawing/2014/main" id="{34C3F5B8-DA4D-403D-84ED-49FD119F4751}"/>
              </a:ext>
            </a:extLst>
          </p:cNvPr>
          <p:cNvSpPr txBox="1"/>
          <p:nvPr/>
        </p:nvSpPr>
        <p:spPr>
          <a:xfrm>
            <a:off x="6272463" y="291789"/>
            <a:ext cx="5919537" cy="5475794"/>
          </a:xfrm>
          <a:prstGeom prst="rect">
            <a:avLst/>
          </a:prstGeom>
          <a:noFill/>
        </p:spPr>
        <p:txBody>
          <a:bodyPr wrap="square">
            <a:spAutoFit/>
          </a:bodyPr>
          <a:lstStyle/>
          <a:p>
            <a:pPr algn="ctr">
              <a:lnSpc>
                <a:spcPct val="150000"/>
              </a:lnSpc>
              <a:spcAft>
                <a:spcPts val="800"/>
              </a:spcAft>
            </a:pPr>
            <a:r>
              <a:rPr lang="es-ES"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Libro: </a:t>
            </a:r>
          </a:p>
          <a:p>
            <a:pPr algn="ctr">
              <a:lnSpc>
                <a:spcPct val="150000"/>
              </a:lnSpc>
              <a:spcAft>
                <a:spcPts val="800"/>
              </a:spcAft>
            </a:pPr>
            <a:r>
              <a:rPr lang="es-ES"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Liderazgo, el poder de la inteligencia emocional</a:t>
            </a:r>
          </a:p>
          <a:p>
            <a:pPr algn="ctr">
              <a:lnSpc>
                <a:spcPct val="150000"/>
              </a:lnSpc>
              <a:spcAft>
                <a:spcPts val="800"/>
              </a:spcAft>
            </a:pPr>
            <a:r>
              <a:rPr lang="es-ES" sz="2000" dirty="0">
                <a:solidFill>
                  <a:srgbClr val="0070C0"/>
                </a:solidFill>
                <a:effectLst/>
                <a:latin typeface="Avant GardeBook" pitchFamily="50" charset="0"/>
                <a:ea typeface="Calibri" panose="020F0502020204030204" pitchFamily="34" charset="0"/>
                <a:cs typeface="Times New Roman" panose="02020603050405020304" pitchFamily="18" charset="0"/>
              </a:rPr>
              <a:t>DANIEL GOLEMAN</a:t>
            </a:r>
            <a:endParaRPr lang="es-MX" sz="2000" dirty="0">
              <a:solidFill>
                <a:srgbClr val="0070C0"/>
              </a:solidFill>
              <a:effectLst/>
              <a:latin typeface="Avant GardeBook" pitchFamily="50" charset="0"/>
              <a:ea typeface="Calibri" panose="020F0502020204030204" pitchFamily="34" charset="0"/>
              <a:cs typeface="Times New Roman" panose="02020603050405020304" pitchFamily="18" charset="0"/>
            </a:endParaRPr>
          </a:p>
          <a:p>
            <a:pPr algn="ctr">
              <a:lnSpc>
                <a:spcPct val="150000"/>
              </a:lnSpc>
              <a:spcAft>
                <a:spcPts val="800"/>
              </a:spcAft>
            </a:pPr>
            <a:r>
              <a:rPr lang="es-ES"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Libro:</a:t>
            </a:r>
          </a:p>
          <a:p>
            <a:pPr algn="ctr">
              <a:lnSpc>
                <a:spcPct val="150000"/>
              </a:lnSpc>
              <a:spcAft>
                <a:spcPts val="800"/>
              </a:spcAft>
            </a:pPr>
            <a:r>
              <a:rPr lang="es-ES"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 100 maneras de motivar a los demás </a:t>
            </a:r>
          </a:p>
          <a:p>
            <a:pPr algn="ctr">
              <a:lnSpc>
                <a:spcPct val="150000"/>
              </a:lnSpc>
              <a:spcAft>
                <a:spcPts val="800"/>
              </a:spcAft>
            </a:pPr>
            <a:r>
              <a:rPr lang="es-ES" sz="2000" dirty="0">
                <a:solidFill>
                  <a:srgbClr val="0070C0"/>
                </a:solidFill>
                <a:effectLst/>
                <a:latin typeface="Avant GardeBook" pitchFamily="50" charset="0"/>
                <a:ea typeface="Calibri" panose="020F0502020204030204" pitchFamily="34" charset="0"/>
                <a:cs typeface="Times New Roman" panose="02020603050405020304" pitchFamily="18" charset="0"/>
              </a:rPr>
              <a:t>STEVE CHANDLER Y SCOTT RICHARDSON</a:t>
            </a:r>
            <a:endParaRPr lang="es-MX" sz="2000" dirty="0">
              <a:solidFill>
                <a:srgbClr val="0070C0"/>
              </a:solidFill>
              <a:effectLst/>
              <a:latin typeface="Avant GardeBook" pitchFamily="50" charset="0"/>
              <a:ea typeface="Calibri" panose="020F0502020204030204" pitchFamily="34" charset="0"/>
              <a:cs typeface="Times New Roman" panose="02020603050405020304" pitchFamily="18" charset="0"/>
            </a:endParaRPr>
          </a:p>
          <a:p>
            <a:pPr algn="ctr">
              <a:lnSpc>
                <a:spcPct val="150000"/>
              </a:lnSpc>
              <a:spcAft>
                <a:spcPts val="800"/>
              </a:spcAft>
            </a:pPr>
            <a:r>
              <a:rPr lang="es-ES"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Libro: </a:t>
            </a:r>
          </a:p>
          <a:p>
            <a:pPr algn="ctr">
              <a:lnSpc>
                <a:spcPct val="150000"/>
              </a:lnSpc>
              <a:spcAft>
                <a:spcPts val="800"/>
              </a:spcAft>
            </a:pPr>
            <a:r>
              <a:rPr lang="es-ES" sz="20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rPr>
              <a:t>Las 21 leyes infalibles del liderazgo</a:t>
            </a:r>
          </a:p>
          <a:p>
            <a:pPr algn="ctr">
              <a:lnSpc>
                <a:spcPct val="150000"/>
              </a:lnSpc>
              <a:spcAft>
                <a:spcPts val="800"/>
              </a:spcAft>
            </a:pPr>
            <a:r>
              <a:rPr lang="es-ES" sz="2000" dirty="0">
                <a:solidFill>
                  <a:srgbClr val="0070C0"/>
                </a:solidFill>
                <a:effectLst/>
                <a:latin typeface="Avant GardeBook" pitchFamily="50" charset="0"/>
                <a:ea typeface="Calibri" panose="020F0502020204030204" pitchFamily="34" charset="0"/>
                <a:cs typeface="Times New Roman" panose="02020603050405020304" pitchFamily="18" charset="0"/>
              </a:rPr>
              <a:t>JOHN C. MAXWELL</a:t>
            </a:r>
            <a:endParaRPr lang="es-MX" sz="3600" dirty="0">
              <a:solidFill>
                <a:schemeClr val="bg2">
                  <a:lumMod val="50000"/>
                </a:schemeClr>
              </a:solidFill>
              <a:effectLst/>
              <a:latin typeface="Avant GardeBook" pitchFamily="50" charset="0"/>
              <a:ea typeface="Calibri" panose="020F0502020204030204" pitchFamily="34" charset="0"/>
              <a:cs typeface="Times New Roman" panose="02020603050405020304" pitchFamily="18" charset="0"/>
            </a:endParaRPr>
          </a:p>
        </p:txBody>
      </p:sp>
      <p:pic>
        <p:nvPicPr>
          <p:cNvPr id="15" name="Imagen 14">
            <a:extLst>
              <a:ext uri="{FF2B5EF4-FFF2-40B4-BE49-F238E27FC236}">
                <a16:creationId xmlns:a16="http://schemas.microsoft.com/office/drawing/2014/main" id="{1D0E3614-998E-4BCA-A560-E306FE8A628A}"/>
              </a:ext>
            </a:extLst>
          </p:cNvPr>
          <p:cNvPicPr>
            <a:picLocks noChangeAspect="1"/>
          </p:cNvPicPr>
          <p:nvPr/>
        </p:nvPicPr>
        <p:blipFill>
          <a:blip r:embed="rId2"/>
          <a:stretch>
            <a:fillRect/>
          </a:stretch>
        </p:blipFill>
        <p:spPr>
          <a:xfrm>
            <a:off x="2725053" y="2192298"/>
            <a:ext cx="1766294" cy="2943823"/>
          </a:xfrm>
          <a:prstGeom prst="rect">
            <a:avLst/>
          </a:prstGeom>
          <a:effectLst>
            <a:outerShdw blurRad="304800" dist="38100" dir="8100000" sx="106000" sy="106000" algn="tr" rotWithShape="0">
              <a:prstClr val="black">
                <a:alpha val="43000"/>
              </a:prstClr>
            </a:outerShdw>
          </a:effectLst>
        </p:spPr>
      </p:pic>
      <p:pic>
        <p:nvPicPr>
          <p:cNvPr id="17" name="Imagen 16">
            <a:extLst>
              <a:ext uri="{FF2B5EF4-FFF2-40B4-BE49-F238E27FC236}">
                <a16:creationId xmlns:a16="http://schemas.microsoft.com/office/drawing/2014/main" id="{3FBAAFD0-7014-4C2D-ACF6-6A29E4A560F3}"/>
              </a:ext>
            </a:extLst>
          </p:cNvPr>
          <p:cNvPicPr>
            <a:picLocks noChangeAspect="1"/>
          </p:cNvPicPr>
          <p:nvPr/>
        </p:nvPicPr>
        <p:blipFill>
          <a:blip r:embed="rId3"/>
          <a:stretch>
            <a:fillRect/>
          </a:stretch>
        </p:blipFill>
        <p:spPr>
          <a:xfrm>
            <a:off x="4635651" y="291789"/>
            <a:ext cx="1766294" cy="2707378"/>
          </a:xfrm>
          <a:prstGeom prst="rect">
            <a:avLst/>
          </a:prstGeom>
          <a:effectLst>
            <a:outerShdw blurRad="304800" dist="38100" dir="8100000" sx="106000" sy="106000" algn="tr" rotWithShape="0">
              <a:prstClr val="black">
                <a:alpha val="43000"/>
              </a:prstClr>
            </a:outerShdw>
          </a:effectLst>
        </p:spPr>
      </p:pic>
      <p:pic>
        <p:nvPicPr>
          <p:cNvPr id="22" name="Imagen 21">
            <a:extLst>
              <a:ext uri="{FF2B5EF4-FFF2-40B4-BE49-F238E27FC236}">
                <a16:creationId xmlns:a16="http://schemas.microsoft.com/office/drawing/2014/main" id="{6498EADD-555F-4888-AC47-601D653923FD}"/>
              </a:ext>
            </a:extLst>
          </p:cNvPr>
          <p:cNvPicPr>
            <a:picLocks noChangeAspect="1"/>
          </p:cNvPicPr>
          <p:nvPr/>
        </p:nvPicPr>
        <p:blipFill>
          <a:blip r:embed="rId4"/>
          <a:stretch>
            <a:fillRect/>
          </a:stretch>
        </p:blipFill>
        <p:spPr>
          <a:xfrm>
            <a:off x="666725" y="3243755"/>
            <a:ext cx="1834676" cy="2731367"/>
          </a:xfrm>
          <a:prstGeom prst="rect">
            <a:avLst/>
          </a:prstGeom>
          <a:effectLst>
            <a:outerShdw blurRad="304800" dist="38100" dir="8100000" sx="106000" sy="106000" algn="tr" rotWithShape="0">
              <a:prstClr val="black">
                <a:alpha val="43000"/>
              </a:prstClr>
            </a:outerShdw>
          </a:effectLst>
        </p:spPr>
      </p:pic>
    </p:spTree>
    <p:extLst>
      <p:ext uri="{BB962C8B-B14F-4D97-AF65-F5344CB8AC3E}">
        <p14:creationId xmlns:p14="http://schemas.microsoft.com/office/powerpoint/2010/main" val="16260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4666326C-AF7F-4093-99CF-477DB7C972DD}"/>
              </a:ext>
            </a:extLst>
          </p:cNvPr>
          <p:cNvSpPr txBox="1"/>
          <p:nvPr/>
        </p:nvSpPr>
        <p:spPr>
          <a:xfrm>
            <a:off x="-619954" y="3360465"/>
            <a:ext cx="8581465" cy="595932"/>
          </a:xfrm>
          <a:prstGeom prst="rect">
            <a:avLst/>
          </a:prstGeom>
          <a:noFill/>
        </p:spPr>
        <p:txBody>
          <a:bodyPr wrap="square">
            <a:spAutoFit/>
          </a:bodyPr>
          <a:lstStyle/>
          <a:p>
            <a:pPr algn="ctr">
              <a:lnSpc>
                <a:spcPct val="107000"/>
              </a:lnSpc>
              <a:spcAft>
                <a:spcPts val="800"/>
              </a:spcAft>
            </a:pPr>
            <a:r>
              <a:rPr lang="es-ES" sz="3200" dirty="0">
                <a:effectLst/>
                <a:latin typeface="Avant GardeBook" pitchFamily="50" charset="0"/>
                <a:ea typeface="Calibri" panose="020F0502020204030204" pitchFamily="34" charset="0"/>
                <a:cs typeface="Times New Roman" panose="02020603050405020304" pitchFamily="18" charset="0"/>
              </a:rPr>
              <a:t>VAMOS AL DRIVER </a:t>
            </a:r>
            <a:r>
              <a:rPr lang="es-ES" sz="3200" dirty="0">
                <a:latin typeface="Avant GardeBook" pitchFamily="50" charset="0"/>
                <a:ea typeface="Calibri" panose="020F0502020204030204" pitchFamily="34" charset="0"/>
                <a:cs typeface="Times New Roman" panose="02020603050405020304" pitchFamily="18" charset="0"/>
              </a:rPr>
              <a:t>5</a:t>
            </a:r>
            <a:endParaRPr lang="es-MX" sz="3200" dirty="0">
              <a:effectLst/>
              <a:latin typeface="Avant GardeBook" pitchFamily="50"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8B445335-3FF9-4A1D-8E60-914DBDD00CEF}"/>
              </a:ext>
            </a:extLst>
          </p:cNvPr>
          <p:cNvPicPr>
            <a:picLocks noChangeAspect="1"/>
          </p:cNvPicPr>
          <p:nvPr/>
        </p:nvPicPr>
        <p:blipFill>
          <a:blip r:embed="rId2"/>
          <a:stretch>
            <a:fillRect/>
          </a:stretch>
        </p:blipFill>
        <p:spPr>
          <a:xfrm>
            <a:off x="10659035" y="5233908"/>
            <a:ext cx="1262412" cy="1495716"/>
          </a:xfrm>
          <a:prstGeom prst="rect">
            <a:avLst/>
          </a:prstGeom>
          <a:effectLst>
            <a:outerShdw blurRad="215900" algn="ctr" rotWithShape="0">
              <a:schemeClr val="bg2">
                <a:lumMod val="50000"/>
                <a:alpha val="93000"/>
              </a:schemeClr>
            </a:outerShdw>
          </a:effectLst>
        </p:spPr>
      </p:pic>
      <p:grpSp>
        <p:nvGrpSpPr>
          <p:cNvPr id="17" name="Grupo 16">
            <a:extLst>
              <a:ext uri="{FF2B5EF4-FFF2-40B4-BE49-F238E27FC236}">
                <a16:creationId xmlns:a16="http://schemas.microsoft.com/office/drawing/2014/main" id="{A5CC78B2-372D-4F3B-B034-0BF675238E75}"/>
              </a:ext>
            </a:extLst>
          </p:cNvPr>
          <p:cNvGrpSpPr/>
          <p:nvPr/>
        </p:nvGrpSpPr>
        <p:grpSpPr>
          <a:xfrm>
            <a:off x="959735" y="4015779"/>
            <a:ext cx="408629" cy="418806"/>
            <a:chOff x="5012442" y="2257936"/>
            <a:chExt cx="552617" cy="566380"/>
          </a:xfrm>
        </p:grpSpPr>
        <p:sp>
          <p:nvSpPr>
            <p:cNvPr id="21" name="Forma libre: forma 20">
              <a:extLst>
                <a:ext uri="{FF2B5EF4-FFF2-40B4-BE49-F238E27FC236}">
                  <a16:creationId xmlns:a16="http://schemas.microsoft.com/office/drawing/2014/main" id="{EBB7BF0C-E02C-466B-8F22-EC4EBEA2D689}"/>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57150" cap="flat">
              <a:solidFill>
                <a:srgbClr val="FFC000"/>
              </a:solidFill>
              <a:prstDash val="solid"/>
              <a:miter/>
            </a:ln>
          </p:spPr>
          <p:txBody>
            <a:bodyPr rtlCol="0" anchor="ctr"/>
            <a:lstStyle/>
            <a:p>
              <a:endParaRPr lang="es-MX" sz="1400" dirty="0"/>
            </a:p>
          </p:txBody>
        </p:sp>
        <p:sp>
          <p:nvSpPr>
            <p:cNvPr id="22" name="Forma libre: forma 21">
              <a:extLst>
                <a:ext uri="{FF2B5EF4-FFF2-40B4-BE49-F238E27FC236}">
                  <a16:creationId xmlns:a16="http://schemas.microsoft.com/office/drawing/2014/main" id="{EE90ED7A-47C6-4202-9254-853EF1F14819}"/>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grpSp>
        <p:nvGrpSpPr>
          <p:cNvPr id="23" name="Grupo 22">
            <a:extLst>
              <a:ext uri="{FF2B5EF4-FFF2-40B4-BE49-F238E27FC236}">
                <a16:creationId xmlns:a16="http://schemas.microsoft.com/office/drawing/2014/main" id="{8ECA3FCF-1854-48A3-BE2E-270747B8CDC2}"/>
              </a:ext>
            </a:extLst>
          </p:cNvPr>
          <p:cNvGrpSpPr/>
          <p:nvPr/>
        </p:nvGrpSpPr>
        <p:grpSpPr>
          <a:xfrm>
            <a:off x="4356534" y="4112469"/>
            <a:ext cx="365523" cy="289589"/>
            <a:chOff x="6188061" y="2023707"/>
            <a:chExt cx="678903" cy="671110"/>
          </a:xfrm>
        </p:grpSpPr>
        <p:sp>
          <p:nvSpPr>
            <p:cNvPr id="24" name="Forma libre: forma 23">
              <a:extLst>
                <a:ext uri="{FF2B5EF4-FFF2-40B4-BE49-F238E27FC236}">
                  <a16:creationId xmlns:a16="http://schemas.microsoft.com/office/drawing/2014/main" id="{4A91D7DB-704C-4BB2-81F6-8912F7E9BB7D}"/>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57150" cap="flat">
              <a:solidFill>
                <a:srgbClr val="FFC000"/>
              </a:solidFill>
              <a:prstDash val="solid"/>
              <a:miter/>
            </a:ln>
          </p:spPr>
          <p:txBody>
            <a:bodyPr rtlCol="0" anchor="ctr"/>
            <a:lstStyle/>
            <a:p>
              <a:endParaRPr lang="es-MX" sz="1400"/>
            </a:p>
          </p:txBody>
        </p:sp>
        <p:cxnSp>
          <p:nvCxnSpPr>
            <p:cNvPr id="25" name="Conector recto 24">
              <a:extLst>
                <a:ext uri="{FF2B5EF4-FFF2-40B4-BE49-F238E27FC236}">
                  <a16:creationId xmlns:a16="http://schemas.microsoft.com/office/drawing/2014/main" id="{C430A44D-8C0E-45A1-A280-C3296F25DC5B}"/>
                </a:ext>
              </a:extLst>
            </p:cNvPr>
            <p:cNvCxnSpPr>
              <a:cxnSpLocks/>
            </p:cNvCxnSpPr>
            <p:nvPr/>
          </p:nvCxnSpPr>
          <p:spPr>
            <a:xfrm>
              <a:off x="6205841" y="2063466"/>
              <a:ext cx="321671" cy="295796"/>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81EF2FF0-61C4-4BFD-9E20-32DA4604DA43}"/>
                </a:ext>
              </a:extLst>
            </p:cNvPr>
            <p:cNvCxnSpPr>
              <a:cxnSpLocks/>
            </p:cNvCxnSpPr>
            <p:nvPr/>
          </p:nvCxnSpPr>
          <p:spPr>
            <a:xfrm flipV="1">
              <a:off x="6527512" y="2063467"/>
              <a:ext cx="321675" cy="29579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7" name="CuadroTexto 26">
            <a:extLst>
              <a:ext uri="{FF2B5EF4-FFF2-40B4-BE49-F238E27FC236}">
                <a16:creationId xmlns:a16="http://schemas.microsoft.com/office/drawing/2014/main" id="{4062372E-FB19-4F63-8BD9-C593ABD462EF}"/>
              </a:ext>
            </a:extLst>
          </p:cNvPr>
          <p:cNvSpPr txBox="1"/>
          <p:nvPr/>
        </p:nvSpPr>
        <p:spPr>
          <a:xfrm>
            <a:off x="4825023" y="4126808"/>
            <a:ext cx="1247843"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CuadroTexto 27">
            <a:extLst>
              <a:ext uri="{FF2B5EF4-FFF2-40B4-BE49-F238E27FC236}">
                <a16:creationId xmlns:a16="http://schemas.microsoft.com/office/drawing/2014/main" id="{C82FE25E-FB1C-4FE5-B9EE-E75DC9112B3E}"/>
              </a:ext>
            </a:extLst>
          </p:cNvPr>
          <p:cNvSpPr txBox="1"/>
          <p:nvPr/>
        </p:nvSpPr>
        <p:spPr>
          <a:xfrm>
            <a:off x="1424157" y="4107596"/>
            <a:ext cx="2749615"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n 13">
            <a:extLst>
              <a:ext uri="{FF2B5EF4-FFF2-40B4-BE49-F238E27FC236}">
                <a16:creationId xmlns:a16="http://schemas.microsoft.com/office/drawing/2014/main" id="{C1B7CB3A-85FB-4F06-BED4-C7207C576812}"/>
              </a:ext>
            </a:extLst>
          </p:cNvPr>
          <p:cNvPicPr>
            <a:picLocks noChangeAspect="1"/>
          </p:cNvPicPr>
          <p:nvPr/>
        </p:nvPicPr>
        <p:blipFill>
          <a:blip r:embed="rId3"/>
          <a:stretch>
            <a:fillRect/>
          </a:stretch>
        </p:blipFill>
        <p:spPr>
          <a:xfrm>
            <a:off x="6724115" y="455208"/>
            <a:ext cx="4768424" cy="6662463"/>
          </a:xfrm>
          <a:prstGeom prst="rect">
            <a:avLst/>
          </a:prstGeom>
        </p:spPr>
      </p:pic>
      <p:pic>
        <p:nvPicPr>
          <p:cNvPr id="15" name="Imagen 14">
            <a:extLst>
              <a:ext uri="{FF2B5EF4-FFF2-40B4-BE49-F238E27FC236}">
                <a16:creationId xmlns:a16="http://schemas.microsoft.com/office/drawing/2014/main" id="{E6D09A98-A9F4-4922-BFA9-544D84351294}"/>
              </a:ext>
            </a:extLst>
          </p:cNvPr>
          <p:cNvPicPr>
            <a:picLocks noChangeAspect="1"/>
          </p:cNvPicPr>
          <p:nvPr/>
        </p:nvPicPr>
        <p:blipFill>
          <a:blip r:embed="rId4"/>
          <a:stretch>
            <a:fillRect/>
          </a:stretch>
        </p:blipFill>
        <p:spPr>
          <a:xfrm>
            <a:off x="2546567" y="773483"/>
            <a:ext cx="2061292" cy="2084634"/>
          </a:xfrm>
          <a:prstGeom prst="rect">
            <a:avLst/>
          </a:prstGeom>
        </p:spPr>
      </p:pic>
    </p:spTree>
    <p:extLst>
      <p:ext uri="{BB962C8B-B14F-4D97-AF65-F5344CB8AC3E}">
        <p14:creationId xmlns:p14="http://schemas.microsoft.com/office/powerpoint/2010/main" val="3112989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7E799676-C961-4F64-999F-654B2DD7BD8C}"/>
              </a:ext>
            </a:extLst>
          </p:cNvPr>
          <p:cNvSpPr/>
          <p:nvPr/>
        </p:nvSpPr>
        <p:spPr>
          <a:xfrm>
            <a:off x="0" y="6351639"/>
            <a:ext cx="12192000" cy="506361"/>
          </a:xfrm>
          <a:prstGeom prst="rect">
            <a:avLst/>
          </a:prstGeom>
          <a:solidFill>
            <a:srgbClr val="BF4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CuadroTexto 14">
            <a:extLst>
              <a:ext uri="{FF2B5EF4-FFF2-40B4-BE49-F238E27FC236}">
                <a16:creationId xmlns:a16="http://schemas.microsoft.com/office/drawing/2014/main" id="{8A42ADCB-3ED3-442E-82F9-A7A5A6187289}"/>
              </a:ext>
            </a:extLst>
          </p:cNvPr>
          <p:cNvSpPr txBox="1"/>
          <p:nvPr/>
        </p:nvSpPr>
        <p:spPr>
          <a:xfrm>
            <a:off x="8796163" y="3795253"/>
            <a:ext cx="3973290" cy="3154710"/>
          </a:xfrm>
          <a:prstGeom prst="rect">
            <a:avLst/>
          </a:prstGeom>
          <a:noFill/>
        </p:spPr>
        <p:txBody>
          <a:bodyPr wrap="square" rtlCol="0">
            <a:spAutoFit/>
          </a:bodyPr>
          <a:lstStyle/>
          <a:p>
            <a:r>
              <a:rPr lang="es-ES" sz="19900" dirty="0">
                <a:solidFill>
                  <a:srgbClr val="EC8F24"/>
                </a:solidFill>
                <a:latin typeface="Avenue" pitchFamily="50" charset="0"/>
              </a:rPr>
              <a:t>02</a:t>
            </a:r>
            <a:endParaRPr lang="es-MX" sz="13800" dirty="0">
              <a:solidFill>
                <a:srgbClr val="EC8F24"/>
              </a:solidFill>
              <a:latin typeface="Avenue" pitchFamily="50" charset="0"/>
            </a:endParaRPr>
          </a:p>
        </p:txBody>
      </p:sp>
      <p:grpSp>
        <p:nvGrpSpPr>
          <p:cNvPr id="4" name="Grupo 3">
            <a:extLst>
              <a:ext uri="{FF2B5EF4-FFF2-40B4-BE49-F238E27FC236}">
                <a16:creationId xmlns:a16="http://schemas.microsoft.com/office/drawing/2014/main" id="{063C71E6-BD14-4A15-9FA0-570387E3CA3B}"/>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EEBCBA38-6032-4120-A555-71A78B73009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D483C756-CC38-41DC-986A-F9C6D7F6F793}"/>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4E64D05D-4B29-4DC2-917F-B380075AD958}"/>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670A4EC7-93C7-4845-8CCE-21B9194D3F7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AEEE94EC-D916-48B9-AEA0-74E2557E078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4CBDAECE-28E2-4CF6-850D-8D8F6F3C8337}"/>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C55E3C6-0AC2-49FC-8C83-042403B00F3A}"/>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8C57616-E3CB-483C-8F1F-596E885DFFC5}"/>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8" name="Marcador de contenido 2">
            <a:extLst>
              <a:ext uri="{FF2B5EF4-FFF2-40B4-BE49-F238E27FC236}">
                <a16:creationId xmlns:a16="http://schemas.microsoft.com/office/drawing/2014/main" id="{3DAE1693-1696-4E2D-B6B0-834724EB2575}"/>
              </a:ext>
            </a:extLst>
          </p:cNvPr>
          <p:cNvSpPr>
            <a:spLocks noGrp="1"/>
          </p:cNvSpPr>
          <p:nvPr>
            <p:ph idx="1"/>
          </p:nvPr>
        </p:nvSpPr>
        <p:spPr>
          <a:xfrm>
            <a:off x="1173480" y="1408408"/>
            <a:ext cx="9572242" cy="4989911"/>
          </a:xfrm>
        </p:spPr>
        <p:txBody>
          <a:bodyPr>
            <a:normAutofit/>
          </a:bodyPr>
          <a:lstStyle/>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a) Los buenos o malos resultados en ventas gran parte dependen del </a:t>
            </a:r>
            <a:r>
              <a:rPr lang="es-ES" sz="2800" b="1" dirty="0">
                <a:solidFill>
                  <a:srgbClr val="0070C0"/>
                </a:solidFill>
                <a:effectLst/>
                <a:latin typeface="Avant GardeBook" pitchFamily="50" charset="0"/>
                <a:ea typeface="Calibri" panose="020F0502020204030204" pitchFamily="34" charset="0"/>
                <a:cs typeface="Times New Roman" panose="02020603050405020304" pitchFamily="18" charset="0"/>
              </a:rPr>
              <a:t>liderazgo</a:t>
            </a:r>
            <a:r>
              <a:rPr lang="es-ES" sz="2800" dirty="0">
                <a:effectLst/>
                <a:latin typeface="Avant GardeBook" pitchFamily="50" charset="0"/>
                <a:ea typeface="Calibri" panose="020F0502020204030204" pitchFamily="34" charset="0"/>
                <a:cs typeface="Times New Roman" panose="02020603050405020304" pitchFamily="18" charset="0"/>
              </a:rPr>
              <a:t> del líder comercial</a:t>
            </a:r>
            <a:endParaRPr lang="es-MX" sz="2800" dirty="0">
              <a:effectLst/>
              <a:latin typeface="Avant GardeBook" pitchFamily="50" charset="0"/>
              <a:ea typeface="Calibri" panose="020F0502020204030204" pitchFamily="34" charset="0"/>
              <a:cs typeface="Times New Roman" panose="02020603050405020304" pitchFamily="18" charset="0"/>
            </a:endParaRPr>
          </a:p>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b) No hay estilos buenos ni malos, pero si existen </a:t>
            </a:r>
            <a:r>
              <a:rPr lang="es-ES" sz="2800" b="1" dirty="0">
                <a:solidFill>
                  <a:srgbClr val="0070C0"/>
                </a:solidFill>
                <a:effectLst/>
                <a:latin typeface="Avant GardeBook" pitchFamily="50" charset="0"/>
                <a:ea typeface="Calibri" panose="020F0502020204030204" pitchFamily="34" charset="0"/>
                <a:cs typeface="Times New Roman" panose="02020603050405020304" pitchFamily="18" charset="0"/>
              </a:rPr>
              <a:t>principios</a:t>
            </a:r>
            <a:r>
              <a:rPr lang="es-ES" sz="2800" dirty="0">
                <a:effectLst/>
                <a:latin typeface="Avant GardeBook" pitchFamily="50" charset="0"/>
                <a:ea typeface="Calibri" panose="020F0502020204030204" pitchFamily="34" charset="0"/>
                <a:cs typeface="Times New Roman" panose="02020603050405020304" pitchFamily="18" charset="0"/>
              </a:rPr>
              <a:t> que rigen el curso del equipo comercial, como lo son el </a:t>
            </a:r>
            <a:r>
              <a:rPr lang="es-ES" sz="2800" dirty="0">
                <a:solidFill>
                  <a:srgbClr val="0070C0"/>
                </a:solidFill>
                <a:effectLst/>
                <a:latin typeface="Avant GardeBook" pitchFamily="50" charset="0"/>
                <a:ea typeface="Calibri" panose="020F0502020204030204" pitchFamily="34" charset="0"/>
                <a:cs typeface="Times New Roman" panose="02020603050405020304" pitchFamily="18" charset="0"/>
              </a:rPr>
              <a:t>RESPETO, LA DIGINIDAD, LA EQUIDAD Y LA JUSTICIA.</a:t>
            </a:r>
            <a:endParaRPr lang="es-MX" sz="2800" dirty="0">
              <a:solidFill>
                <a:srgbClr val="0070C0"/>
              </a:solidFill>
              <a:effectLst/>
              <a:latin typeface="Avant GardeBook" pitchFamily="50" charset="0"/>
              <a:ea typeface="Calibri" panose="020F0502020204030204" pitchFamily="34" charset="0"/>
              <a:cs typeface="Times New Roman" panose="02020603050405020304" pitchFamily="18" charset="0"/>
            </a:endParaRPr>
          </a:p>
          <a:p>
            <a:pPr algn="ctr">
              <a:lnSpc>
                <a:spcPct val="150000"/>
              </a:lnSpc>
            </a:pPr>
            <a:endParaRPr lang="es-MX" sz="7200" dirty="0">
              <a:latin typeface="Avant GardeBook" pitchFamily="50" charset="0"/>
            </a:endParaRPr>
          </a:p>
        </p:txBody>
      </p:sp>
    </p:spTree>
    <p:extLst>
      <p:ext uri="{BB962C8B-B14F-4D97-AF65-F5344CB8AC3E}">
        <p14:creationId xmlns:p14="http://schemas.microsoft.com/office/powerpoint/2010/main" val="251327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19F8BCBA-D1D8-4F28-8394-0428E53DBE1C}"/>
              </a:ext>
            </a:extLst>
          </p:cNvPr>
          <p:cNvSpPr/>
          <p:nvPr/>
        </p:nvSpPr>
        <p:spPr>
          <a:xfrm>
            <a:off x="0" y="6351639"/>
            <a:ext cx="12192000" cy="506361"/>
          </a:xfrm>
          <a:prstGeom prst="rect">
            <a:avLst/>
          </a:prstGeom>
          <a:solidFill>
            <a:srgbClr val="BF4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Grupo 3">
            <a:extLst>
              <a:ext uri="{FF2B5EF4-FFF2-40B4-BE49-F238E27FC236}">
                <a16:creationId xmlns:a16="http://schemas.microsoft.com/office/drawing/2014/main" id="{063C71E6-BD14-4A15-9FA0-570387E3CA3B}"/>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EEBCBA38-6032-4120-A555-71A78B73009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D483C756-CC38-41DC-986A-F9C6D7F6F793}"/>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4E64D05D-4B29-4DC2-917F-B380075AD958}"/>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670A4EC7-93C7-4845-8CCE-21B9194D3F7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AEEE94EC-D916-48B9-AEA0-74E2557E078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4CBDAECE-28E2-4CF6-850D-8D8F6F3C8337}"/>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C55E3C6-0AC2-49FC-8C83-042403B00F3A}"/>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8C57616-E3CB-483C-8F1F-596E885DFFC5}"/>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7" name="CuadroTexto 16">
            <a:extLst>
              <a:ext uri="{FF2B5EF4-FFF2-40B4-BE49-F238E27FC236}">
                <a16:creationId xmlns:a16="http://schemas.microsoft.com/office/drawing/2014/main" id="{867BF1E9-EC74-4BFD-BF7A-8ABE1697C2FD}"/>
              </a:ext>
            </a:extLst>
          </p:cNvPr>
          <p:cNvSpPr txBox="1"/>
          <p:nvPr/>
        </p:nvSpPr>
        <p:spPr>
          <a:xfrm>
            <a:off x="9009523" y="549133"/>
            <a:ext cx="3973290" cy="3154710"/>
          </a:xfrm>
          <a:prstGeom prst="rect">
            <a:avLst/>
          </a:prstGeom>
          <a:noFill/>
        </p:spPr>
        <p:txBody>
          <a:bodyPr wrap="square" rtlCol="0">
            <a:spAutoFit/>
          </a:bodyPr>
          <a:lstStyle/>
          <a:p>
            <a:r>
              <a:rPr lang="es-ES" sz="19900" dirty="0">
                <a:solidFill>
                  <a:srgbClr val="EC8F24"/>
                </a:solidFill>
                <a:latin typeface="Avenue" pitchFamily="50" charset="0"/>
              </a:rPr>
              <a:t>02</a:t>
            </a:r>
            <a:endParaRPr lang="es-MX" sz="13800" dirty="0">
              <a:solidFill>
                <a:srgbClr val="EC8F24"/>
              </a:solidFill>
              <a:latin typeface="Avenue" pitchFamily="50" charset="0"/>
            </a:endParaRPr>
          </a:p>
        </p:txBody>
      </p:sp>
      <p:sp>
        <p:nvSpPr>
          <p:cNvPr id="18" name="Marcador de contenido 2">
            <a:extLst>
              <a:ext uri="{FF2B5EF4-FFF2-40B4-BE49-F238E27FC236}">
                <a16:creationId xmlns:a16="http://schemas.microsoft.com/office/drawing/2014/main" id="{3DAE1693-1696-4E2D-B6B0-834724EB2575}"/>
              </a:ext>
            </a:extLst>
          </p:cNvPr>
          <p:cNvSpPr>
            <a:spLocks noGrp="1"/>
          </p:cNvSpPr>
          <p:nvPr>
            <p:ph idx="1"/>
          </p:nvPr>
        </p:nvSpPr>
        <p:spPr>
          <a:xfrm>
            <a:off x="828139" y="1308847"/>
            <a:ext cx="10377743" cy="3933025"/>
          </a:xfrm>
        </p:spPr>
        <p:txBody>
          <a:bodyPr>
            <a:normAutofit fontScale="92500"/>
          </a:bodyPr>
          <a:lstStyle/>
          <a:p>
            <a:pPr marL="0" indent="0" algn="ctr">
              <a:lnSpc>
                <a:spcPct val="107000"/>
              </a:lnSpc>
              <a:spcAft>
                <a:spcPts val="800"/>
              </a:spcAft>
              <a:buNone/>
            </a:pPr>
            <a:r>
              <a:rPr lang="es-ES" sz="4000" dirty="0">
                <a:effectLst/>
                <a:latin typeface="Avant GardeBook" pitchFamily="50" charset="0"/>
                <a:ea typeface="Calibri" panose="020F0502020204030204" pitchFamily="34" charset="0"/>
                <a:cs typeface="Times New Roman" panose="02020603050405020304" pitchFamily="18" charset="0"/>
              </a:rPr>
              <a:t>c) El </a:t>
            </a:r>
            <a:r>
              <a:rPr lang="es-ES" sz="4000" b="1" dirty="0">
                <a:solidFill>
                  <a:srgbClr val="0070C0"/>
                </a:solidFill>
                <a:effectLst/>
                <a:latin typeface="Avant GardeBook" pitchFamily="50" charset="0"/>
                <a:ea typeface="Calibri" panose="020F0502020204030204" pitchFamily="34" charset="0"/>
                <a:cs typeface="Times New Roman" panose="02020603050405020304" pitchFamily="18" charset="0"/>
              </a:rPr>
              <a:t>capital humano</a:t>
            </a:r>
            <a:r>
              <a:rPr lang="es-ES" sz="4000" dirty="0">
                <a:solidFill>
                  <a:srgbClr val="0070C0"/>
                </a:solidFill>
                <a:effectLst/>
                <a:latin typeface="Avant GardeBook" pitchFamily="50" charset="0"/>
                <a:ea typeface="Calibri" panose="020F0502020204030204" pitchFamily="34" charset="0"/>
                <a:cs typeface="Times New Roman" panose="02020603050405020304" pitchFamily="18" charset="0"/>
              </a:rPr>
              <a:t> </a:t>
            </a:r>
            <a:r>
              <a:rPr lang="es-ES" sz="4000" dirty="0">
                <a:effectLst/>
                <a:latin typeface="Avant GardeBook" pitchFamily="50" charset="0"/>
                <a:ea typeface="Calibri" panose="020F0502020204030204" pitchFamily="34" charset="0"/>
                <a:cs typeface="Times New Roman" panose="02020603050405020304" pitchFamily="18" charset="0"/>
              </a:rPr>
              <a:t>en un equipo comercial es lo más valioso que existe.</a:t>
            </a:r>
            <a:endParaRPr lang="es-MX" sz="4000" dirty="0">
              <a:effectLst/>
              <a:latin typeface="Avant GardeBook" pitchFamily="50"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ES" sz="4000" dirty="0">
                <a:effectLst/>
                <a:latin typeface="Avant GardeBook" pitchFamily="50" charset="0"/>
                <a:ea typeface="Calibri" panose="020F0502020204030204" pitchFamily="34" charset="0"/>
                <a:cs typeface="Times New Roman" panose="02020603050405020304" pitchFamily="18" charset="0"/>
              </a:rPr>
              <a:t>d) Detrás de cualquier estrategia exitosa existe algo invisible para muchos, el </a:t>
            </a:r>
            <a:r>
              <a:rPr lang="es-ES" sz="4000" b="1" dirty="0">
                <a:solidFill>
                  <a:srgbClr val="0070C0"/>
                </a:solidFill>
                <a:effectLst/>
                <a:latin typeface="Avant GardeBook" pitchFamily="50" charset="0"/>
                <a:ea typeface="Calibri" panose="020F0502020204030204" pitchFamily="34" charset="0"/>
                <a:cs typeface="Times New Roman" panose="02020603050405020304" pitchFamily="18" charset="0"/>
              </a:rPr>
              <a:t>liderazgo y la cultura</a:t>
            </a:r>
            <a:r>
              <a:rPr lang="es-ES" sz="4000" dirty="0">
                <a:solidFill>
                  <a:srgbClr val="0070C0"/>
                </a:solidFill>
                <a:effectLst/>
                <a:latin typeface="Avant GardeBook" pitchFamily="50" charset="0"/>
                <a:ea typeface="Calibri" panose="020F0502020204030204" pitchFamily="34" charset="0"/>
                <a:cs typeface="Times New Roman" panose="02020603050405020304" pitchFamily="18" charset="0"/>
              </a:rPr>
              <a:t> </a:t>
            </a:r>
            <a:r>
              <a:rPr lang="es-ES" sz="4000" dirty="0">
                <a:effectLst/>
                <a:latin typeface="Avant GardeBook" pitchFamily="50" charset="0"/>
                <a:ea typeface="Calibri" panose="020F0502020204030204" pitchFamily="34" charset="0"/>
                <a:cs typeface="Times New Roman" panose="02020603050405020304" pitchFamily="18" charset="0"/>
              </a:rPr>
              <a:t>que se genera a partir de éste.</a:t>
            </a:r>
            <a:endParaRPr lang="es-MX" sz="4000" dirty="0">
              <a:effectLst/>
              <a:latin typeface="Avant GardeBook"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703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64C40D4B-29A8-4C35-A301-2D46B17BD313}"/>
              </a:ext>
            </a:extLst>
          </p:cNvPr>
          <p:cNvSpPr txBox="1"/>
          <p:nvPr/>
        </p:nvSpPr>
        <p:spPr>
          <a:xfrm>
            <a:off x="9116203" y="0"/>
            <a:ext cx="3973290" cy="3154710"/>
          </a:xfrm>
          <a:prstGeom prst="rect">
            <a:avLst/>
          </a:prstGeom>
          <a:noFill/>
        </p:spPr>
        <p:txBody>
          <a:bodyPr wrap="square" rtlCol="0">
            <a:spAutoFit/>
          </a:bodyPr>
          <a:lstStyle/>
          <a:p>
            <a:r>
              <a:rPr lang="es-ES" sz="19900" dirty="0">
                <a:solidFill>
                  <a:srgbClr val="EC8F24"/>
                </a:solidFill>
                <a:latin typeface="Avenue" pitchFamily="50" charset="0"/>
              </a:rPr>
              <a:t>02</a:t>
            </a:r>
            <a:endParaRPr lang="es-MX" sz="13800" dirty="0">
              <a:solidFill>
                <a:srgbClr val="EC8F24"/>
              </a:solidFill>
              <a:latin typeface="Avenue" pitchFamily="50" charset="0"/>
            </a:endParaRPr>
          </a:p>
        </p:txBody>
      </p:sp>
      <p:pic>
        <p:nvPicPr>
          <p:cNvPr id="17" name="Imagen 16">
            <a:extLst>
              <a:ext uri="{FF2B5EF4-FFF2-40B4-BE49-F238E27FC236}">
                <a16:creationId xmlns:a16="http://schemas.microsoft.com/office/drawing/2014/main" id="{3E33203E-8C9A-43F1-B2B1-2741EF2600A0}"/>
              </a:ext>
            </a:extLst>
          </p:cNvPr>
          <p:cNvPicPr>
            <a:picLocks noChangeAspect="1"/>
          </p:cNvPicPr>
          <p:nvPr/>
        </p:nvPicPr>
        <p:blipFill rotWithShape="1">
          <a:blip r:embed="rId2"/>
          <a:srcRect r="36898" b="18057"/>
          <a:stretch/>
        </p:blipFill>
        <p:spPr>
          <a:xfrm>
            <a:off x="617640" y="135209"/>
            <a:ext cx="3854824" cy="6283728"/>
          </a:xfrm>
          <a:prstGeom prst="rect">
            <a:avLst/>
          </a:prstGeom>
        </p:spPr>
      </p:pic>
      <p:sp>
        <p:nvSpPr>
          <p:cNvPr id="14" name="Rectángulo 13">
            <a:extLst>
              <a:ext uri="{FF2B5EF4-FFF2-40B4-BE49-F238E27FC236}">
                <a16:creationId xmlns:a16="http://schemas.microsoft.com/office/drawing/2014/main" id="{C0F97A16-D336-4B01-A16C-70A4C729C5FB}"/>
              </a:ext>
            </a:extLst>
          </p:cNvPr>
          <p:cNvSpPr/>
          <p:nvPr/>
        </p:nvSpPr>
        <p:spPr>
          <a:xfrm>
            <a:off x="0" y="6351639"/>
            <a:ext cx="12192000" cy="506361"/>
          </a:xfrm>
          <a:prstGeom prst="rect">
            <a:avLst/>
          </a:prstGeom>
          <a:solidFill>
            <a:srgbClr val="BF4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Grupo 3">
            <a:extLst>
              <a:ext uri="{FF2B5EF4-FFF2-40B4-BE49-F238E27FC236}">
                <a16:creationId xmlns:a16="http://schemas.microsoft.com/office/drawing/2014/main" id="{063C71E6-BD14-4A15-9FA0-570387E3CA3B}"/>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EEBCBA38-6032-4120-A555-71A78B73009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D483C756-CC38-41DC-986A-F9C6D7F6F793}"/>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4E64D05D-4B29-4DC2-917F-B380075AD958}"/>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670A4EC7-93C7-4845-8CCE-21B9194D3F7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AEEE94EC-D916-48B9-AEA0-74E2557E078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4CBDAECE-28E2-4CF6-850D-8D8F6F3C8337}"/>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C55E3C6-0AC2-49FC-8C83-042403B00F3A}"/>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8C57616-E3CB-483C-8F1F-596E885DFFC5}"/>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8" name="Marcador de contenido 2">
            <a:extLst>
              <a:ext uri="{FF2B5EF4-FFF2-40B4-BE49-F238E27FC236}">
                <a16:creationId xmlns:a16="http://schemas.microsoft.com/office/drawing/2014/main" id="{3DAE1693-1696-4E2D-B6B0-834724EB2575}"/>
              </a:ext>
            </a:extLst>
          </p:cNvPr>
          <p:cNvSpPr>
            <a:spLocks noGrp="1"/>
          </p:cNvSpPr>
          <p:nvPr>
            <p:ph idx="1"/>
          </p:nvPr>
        </p:nvSpPr>
        <p:spPr>
          <a:xfrm>
            <a:off x="4472464" y="1252399"/>
            <a:ext cx="7410716" cy="4993117"/>
          </a:xfrm>
        </p:spPr>
        <p:txBody>
          <a:bodyPr>
            <a:normAutofit lnSpcReduction="10000"/>
          </a:bodyPr>
          <a:lstStyle/>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e) El liderazgo en el área comercial debe ser </a:t>
            </a:r>
            <a:r>
              <a:rPr lang="es-ES" sz="2800" dirty="0">
                <a:solidFill>
                  <a:srgbClr val="0070C0"/>
                </a:solidFill>
                <a:effectLst/>
                <a:latin typeface="Avant GardeBook" pitchFamily="50" charset="0"/>
                <a:ea typeface="Calibri" panose="020F0502020204030204" pitchFamily="34" charset="0"/>
                <a:cs typeface="Times New Roman" panose="02020603050405020304" pitchFamily="18" charset="0"/>
              </a:rPr>
              <a:t>LA </a:t>
            </a:r>
            <a:r>
              <a:rPr lang="es-ES" sz="2800" b="1" dirty="0">
                <a:solidFill>
                  <a:srgbClr val="0070C0"/>
                </a:solidFill>
                <a:effectLst/>
                <a:latin typeface="Avant GardeBook" pitchFamily="50" charset="0"/>
                <a:ea typeface="Calibri" panose="020F0502020204030204" pitchFamily="34" charset="0"/>
                <a:cs typeface="Times New Roman" panose="02020603050405020304" pitchFamily="18" charset="0"/>
              </a:rPr>
              <a:t>VENTAJA COMPETITIVA</a:t>
            </a:r>
            <a:r>
              <a:rPr lang="es-ES" sz="2800" dirty="0">
                <a:solidFill>
                  <a:srgbClr val="0070C0"/>
                </a:solidFill>
                <a:effectLst/>
                <a:latin typeface="Avant GardeBook" pitchFamily="50" charset="0"/>
                <a:ea typeface="Calibri" panose="020F0502020204030204" pitchFamily="34" charset="0"/>
                <a:cs typeface="Times New Roman" panose="02020603050405020304" pitchFamily="18" charset="0"/>
              </a:rPr>
              <a:t> </a:t>
            </a:r>
            <a:r>
              <a:rPr lang="es-ES" sz="2800" dirty="0">
                <a:effectLst/>
                <a:latin typeface="Avant GardeBook" pitchFamily="50" charset="0"/>
                <a:ea typeface="Calibri" panose="020F0502020204030204" pitchFamily="34" charset="0"/>
                <a:cs typeface="Times New Roman" panose="02020603050405020304" pitchFamily="18" charset="0"/>
              </a:rPr>
              <a:t>respecto a tu competencia</a:t>
            </a:r>
            <a:endParaRPr lang="es-MX" sz="2800" dirty="0">
              <a:effectLst/>
              <a:latin typeface="Avant GardeBook" pitchFamily="50" charset="0"/>
              <a:ea typeface="Calibri" panose="020F0502020204030204" pitchFamily="34" charset="0"/>
              <a:cs typeface="Times New Roman" panose="02020603050405020304" pitchFamily="18" charset="0"/>
            </a:endParaRPr>
          </a:p>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f) El comportamiento del líder reflejan </a:t>
            </a:r>
            <a:r>
              <a:rPr lang="es-ES" sz="2800" dirty="0">
                <a:solidFill>
                  <a:srgbClr val="0070C0"/>
                </a:solidFill>
                <a:effectLst/>
                <a:latin typeface="Avant GardeBook" pitchFamily="50" charset="0"/>
                <a:ea typeface="Calibri" panose="020F0502020204030204" pitchFamily="34" charset="0"/>
                <a:cs typeface="Times New Roman" panose="02020603050405020304" pitchFamily="18" charset="0"/>
              </a:rPr>
              <a:t>SUS </a:t>
            </a:r>
            <a:r>
              <a:rPr lang="es-ES" sz="2800" b="1" dirty="0">
                <a:solidFill>
                  <a:srgbClr val="0070C0"/>
                </a:solidFill>
                <a:effectLst/>
                <a:latin typeface="Avant GardeBook" pitchFamily="50" charset="0"/>
                <a:ea typeface="Calibri" panose="020F0502020204030204" pitchFamily="34" charset="0"/>
                <a:cs typeface="Times New Roman" panose="02020603050405020304" pitchFamily="18" charset="0"/>
              </a:rPr>
              <a:t>VALORES </a:t>
            </a:r>
            <a:r>
              <a:rPr lang="es-ES" sz="2800" dirty="0">
                <a:effectLst/>
                <a:latin typeface="Avant GardeBook" pitchFamily="50" charset="0"/>
                <a:ea typeface="Calibri" panose="020F0502020204030204" pitchFamily="34" charset="0"/>
                <a:cs typeface="Times New Roman" panose="02020603050405020304" pitchFamily="18" charset="0"/>
              </a:rPr>
              <a:t>en acción.</a:t>
            </a:r>
            <a:endParaRPr lang="es-MX" sz="2800" dirty="0">
              <a:effectLst/>
              <a:latin typeface="Avant GardeBook" pitchFamily="50" charset="0"/>
              <a:ea typeface="Calibri" panose="020F0502020204030204" pitchFamily="34" charset="0"/>
              <a:cs typeface="Times New Roman" panose="02020603050405020304" pitchFamily="18" charset="0"/>
            </a:endParaRPr>
          </a:p>
          <a:p>
            <a:pPr marL="0" indent="0" algn="ctr">
              <a:lnSpc>
                <a:spcPct val="150000"/>
              </a:lnSpc>
              <a:spcAft>
                <a:spcPts val="800"/>
              </a:spcAft>
              <a:buNone/>
            </a:pPr>
            <a:r>
              <a:rPr lang="es-ES" sz="2800" dirty="0">
                <a:effectLst/>
                <a:latin typeface="Avant GardeBook" pitchFamily="50" charset="0"/>
                <a:ea typeface="Calibri" panose="020F0502020204030204" pitchFamily="34" charset="0"/>
                <a:cs typeface="Times New Roman" panose="02020603050405020304" pitchFamily="18" charset="0"/>
              </a:rPr>
              <a:t>g) A un equipo comercial </a:t>
            </a:r>
            <a:r>
              <a:rPr lang="es-ES" sz="2800" b="1" dirty="0">
                <a:solidFill>
                  <a:srgbClr val="0070C0"/>
                </a:solidFill>
                <a:effectLst/>
                <a:latin typeface="Avant GardeBook" pitchFamily="50" charset="0"/>
                <a:ea typeface="Calibri" panose="020F0502020204030204" pitchFamily="34" charset="0"/>
                <a:cs typeface="Times New Roman" panose="02020603050405020304" pitchFamily="18" charset="0"/>
              </a:rPr>
              <a:t>se le lidera</a:t>
            </a:r>
            <a:r>
              <a:rPr lang="es-ES" sz="2800" b="1" dirty="0">
                <a:effectLst/>
                <a:latin typeface="Avant GardeBook" pitchFamily="50" charset="0"/>
                <a:ea typeface="Calibri" panose="020F0502020204030204" pitchFamily="34" charset="0"/>
                <a:cs typeface="Times New Roman" panose="02020603050405020304" pitchFamily="18" charset="0"/>
              </a:rPr>
              <a:t>,</a:t>
            </a:r>
            <a:r>
              <a:rPr lang="es-ES" sz="2800" dirty="0">
                <a:effectLst/>
                <a:latin typeface="Avant GardeBook" pitchFamily="50" charset="0"/>
                <a:ea typeface="Calibri" panose="020F0502020204030204" pitchFamily="34" charset="0"/>
                <a:cs typeface="Times New Roman" panose="02020603050405020304" pitchFamily="18" charset="0"/>
              </a:rPr>
              <a:t> no se administra.</a:t>
            </a:r>
            <a:endParaRPr lang="es-MX" sz="2800" dirty="0">
              <a:effectLst/>
              <a:latin typeface="Avant GardeBook" pitchFamily="50" charset="0"/>
              <a:ea typeface="Calibri" panose="020F0502020204030204" pitchFamily="34" charset="0"/>
              <a:cs typeface="Times New Roman" panose="02020603050405020304" pitchFamily="18" charset="0"/>
            </a:endParaRPr>
          </a:p>
          <a:p>
            <a:pPr marL="0" indent="0" algn="ctr">
              <a:lnSpc>
                <a:spcPct val="150000"/>
              </a:lnSpc>
              <a:spcAft>
                <a:spcPts val="800"/>
              </a:spcAft>
              <a:buNone/>
            </a:pPr>
            <a:endParaRPr lang="es-MX" sz="5400" dirty="0">
              <a:solidFill>
                <a:srgbClr val="FFC000"/>
              </a:solidFill>
              <a:latin typeface="Avant GardeBook" pitchFamily="50" charset="0"/>
            </a:endParaRPr>
          </a:p>
        </p:txBody>
      </p:sp>
    </p:spTree>
    <p:extLst>
      <p:ext uri="{BB962C8B-B14F-4D97-AF65-F5344CB8AC3E}">
        <p14:creationId xmlns:p14="http://schemas.microsoft.com/office/powerpoint/2010/main" val="3154214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3AF72066-61FD-42FD-8B36-76C3D7AB1E43}"/>
              </a:ext>
            </a:extLst>
          </p:cNvPr>
          <p:cNvSpPr txBox="1"/>
          <p:nvPr/>
        </p:nvSpPr>
        <p:spPr>
          <a:xfrm>
            <a:off x="0" y="2337559"/>
            <a:ext cx="3973290" cy="3154710"/>
          </a:xfrm>
          <a:prstGeom prst="rect">
            <a:avLst/>
          </a:prstGeom>
          <a:noFill/>
        </p:spPr>
        <p:txBody>
          <a:bodyPr wrap="square" rtlCol="0">
            <a:spAutoFit/>
          </a:bodyPr>
          <a:lstStyle/>
          <a:p>
            <a:r>
              <a:rPr lang="es-ES" sz="19900" dirty="0">
                <a:solidFill>
                  <a:srgbClr val="EC8F24"/>
                </a:solidFill>
                <a:latin typeface="Avenue" pitchFamily="50" charset="0"/>
              </a:rPr>
              <a:t>02</a:t>
            </a:r>
            <a:endParaRPr lang="es-MX" sz="13800" dirty="0">
              <a:solidFill>
                <a:srgbClr val="EC8F24"/>
              </a:solidFill>
              <a:latin typeface="Avenue" pitchFamily="50" charset="0"/>
            </a:endParaRPr>
          </a:p>
        </p:txBody>
      </p:sp>
      <p:sp>
        <p:nvSpPr>
          <p:cNvPr id="14" name="Rectángulo 13">
            <a:extLst>
              <a:ext uri="{FF2B5EF4-FFF2-40B4-BE49-F238E27FC236}">
                <a16:creationId xmlns:a16="http://schemas.microsoft.com/office/drawing/2014/main" id="{811BDD4D-E561-4499-A1E4-778391B314DC}"/>
              </a:ext>
            </a:extLst>
          </p:cNvPr>
          <p:cNvSpPr/>
          <p:nvPr/>
        </p:nvSpPr>
        <p:spPr>
          <a:xfrm>
            <a:off x="0" y="6351639"/>
            <a:ext cx="12192000" cy="506361"/>
          </a:xfrm>
          <a:prstGeom prst="rect">
            <a:avLst/>
          </a:prstGeom>
          <a:solidFill>
            <a:srgbClr val="BF4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Grupo 3">
            <a:extLst>
              <a:ext uri="{FF2B5EF4-FFF2-40B4-BE49-F238E27FC236}">
                <a16:creationId xmlns:a16="http://schemas.microsoft.com/office/drawing/2014/main" id="{063C71E6-BD14-4A15-9FA0-570387E3CA3B}"/>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EEBCBA38-6032-4120-A555-71A78B73009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D483C756-CC38-41DC-986A-F9C6D7F6F793}"/>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4E64D05D-4B29-4DC2-917F-B380075AD958}"/>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670A4EC7-93C7-4845-8CCE-21B9194D3F74}"/>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AEEE94EC-D916-48B9-AEA0-74E2557E078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4CBDAECE-28E2-4CF6-850D-8D8F6F3C8337}"/>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0C55E3C6-0AC2-49FC-8C83-042403B00F3A}"/>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68C57616-E3CB-483C-8F1F-596E885DFFC5}"/>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
        <p:nvSpPr>
          <p:cNvPr id="18" name="Marcador de contenido 2">
            <a:extLst>
              <a:ext uri="{FF2B5EF4-FFF2-40B4-BE49-F238E27FC236}">
                <a16:creationId xmlns:a16="http://schemas.microsoft.com/office/drawing/2014/main" id="{3DAE1693-1696-4E2D-B6B0-834724EB2575}"/>
              </a:ext>
            </a:extLst>
          </p:cNvPr>
          <p:cNvSpPr>
            <a:spLocks noGrp="1"/>
          </p:cNvSpPr>
          <p:nvPr>
            <p:ph idx="1"/>
          </p:nvPr>
        </p:nvSpPr>
        <p:spPr>
          <a:xfrm>
            <a:off x="892590" y="1478188"/>
            <a:ext cx="10484910" cy="5159233"/>
          </a:xfrm>
        </p:spPr>
        <p:txBody>
          <a:bodyPr>
            <a:normAutofit/>
          </a:bodyPr>
          <a:lstStyle/>
          <a:p>
            <a:pPr marL="0" indent="0" algn="ctr">
              <a:lnSpc>
                <a:spcPct val="150000"/>
              </a:lnSpc>
              <a:spcAft>
                <a:spcPts val="800"/>
              </a:spcAft>
              <a:buNone/>
            </a:pPr>
            <a:r>
              <a:rPr lang="es-ES" sz="3600" dirty="0">
                <a:effectLst/>
                <a:latin typeface="Avant GardeBook" pitchFamily="50" charset="0"/>
                <a:ea typeface="Calibri" panose="020F0502020204030204" pitchFamily="34" charset="0"/>
                <a:cs typeface="Times New Roman" panose="02020603050405020304" pitchFamily="18" charset="0"/>
              </a:rPr>
              <a:t>h) El líder comercial </a:t>
            </a:r>
            <a:r>
              <a:rPr lang="es-ES" sz="3600" b="1" dirty="0">
                <a:solidFill>
                  <a:srgbClr val="0070C0"/>
                </a:solidFill>
                <a:effectLst/>
                <a:latin typeface="Avant GardeBook" pitchFamily="50" charset="0"/>
                <a:ea typeface="Calibri" panose="020F0502020204030204" pitchFamily="34" charset="0"/>
                <a:cs typeface="Times New Roman" panose="02020603050405020304" pitchFamily="18" charset="0"/>
              </a:rPr>
              <a:t>primero ES</a:t>
            </a:r>
            <a:r>
              <a:rPr lang="es-ES" sz="3600" dirty="0">
                <a:effectLst/>
                <a:latin typeface="Avant GardeBook" pitchFamily="50" charset="0"/>
                <a:ea typeface="Calibri" panose="020F0502020204030204" pitchFamily="34" charset="0"/>
                <a:cs typeface="Times New Roman" panose="02020603050405020304" pitchFamily="18" charset="0"/>
              </a:rPr>
              <a:t>, y luego forma, es decir, primero trabaja a base de autodisciplina y carácter sus propios valores y principios, los ejerce, y forma demostrándolos.</a:t>
            </a:r>
            <a:endParaRPr lang="es-MX" sz="3600" dirty="0">
              <a:effectLst/>
              <a:latin typeface="Avant GardeBook" pitchFamily="50" charset="0"/>
              <a:ea typeface="Calibri" panose="020F0502020204030204" pitchFamily="34" charset="0"/>
              <a:cs typeface="Times New Roman" panose="02020603050405020304" pitchFamily="18" charset="0"/>
            </a:endParaRPr>
          </a:p>
          <a:p>
            <a:pPr algn="ctr">
              <a:lnSpc>
                <a:spcPct val="150000"/>
              </a:lnSpc>
            </a:pPr>
            <a:endParaRPr lang="es-MX" sz="9600" dirty="0">
              <a:latin typeface="Avant GardeBook" pitchFamily="50" charset="0"/>
            </a:endParaRPr>
          </a:p>
        </p:txBody>
      </p:sp>
    </p:spTree>
    <p:extLst>
      <p:ext uri="{BB962C8B-B14F-4D97-AF65-F5344CB8AC3E}">
        <p14:creationId xmlns:p14="http://schemas.microsoft.com/office/powerpoint/2010/main" val="421767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C203BDEA-E731-4D04-A63D-67272349AB50}"/>
              </a:ext>
            </a:extLst>
          </p:cNvPr>
          <p:cNvPicPr>
            <a:picLocks noChangeAspect="1"/>
          </p:cNvPicPr>
          <p:nvPr/>
        </p:nvPicPr>
        <p:blipFill>
          <a:blip r:embed="rId2"/>
          <a:stretch>
            <a:fillRect/>
          </a:stretch>
        </p:blipFill>
        <p:spPr>
          <a:xfrm>
            <a:off x="725561" y="485548"/>
            <a:ext cx="4367549" cy="6266329"/>
          </a:xfrm>
          <a:prstGeom prst="rect">
            <a:avLst/>
          </a:prstGeom>
        </p:spPr>
      </p:pic>
      <p:sp>
        <p:nvSpPr>
          <p:cNvPr id="13" name="CuadroTexto 12">
            <a:extLst>
              <a:ext uri="{FF2B5EF4-FFF2-40B4-BE49-F238E27FC236}">
                <a16:creationId xmlns:a16="http://schemas.microsoft.com/office/drawing/2014/main" id="{E163D97C-3D3E-4AA8-B569-8D1D77CE3D60}"/>
              </a:ext>
            </a:extLst>
          </p:cNvPr>
          <p:cNvSpPr txBox="1"/>
          <p:nvPr/>
        </p:nvSpPr>
        <p:spPr>
          <a:xfrm>
            <a:off x="9387295" y="-321548"/>
            <a:ext cx="3043315" cy="2646878"/>
          </a:xfrm>
          <a:prstGeom prst="rect">
            <a:avLst/>
          </a:prstGeom>
          <a:noFill/>
        </p:spPr>
        <p:txBody>
          <a:bodyPr wrap="square" rtlCol="0">
            <a:spAutoFit/>
          </a:bodyPr>
          <a:lstStyle/>
          <a:p>
            <a:r>
              <a:rPr lang="es-ES" sz="16600" dirty="0">
                <a:solidFill>
                  <a:schemeClr val="tx2"/>
                </a:solidFill>
                <a:latin typeface="Avenue" pitchFamily="50" charset="0"/>
              </a:rPr>
              <a:t>02</a:t>
            </a:r>
            <a:endParaRPr lang="es-MX" sz="11500" dirty="0">
              <a:solidFill>
                <a:schemeClr val="tx2"/>
              </a:solidFill>
              <a:latin typeface="Avenue" pitchFamily="50" charset="0"/>
            </a:endParaRPr>
          </a:p>
        </p:txBody>
      </p:sp>
      <p:sp>
        <p:nvSpPr>
          <p:cNvPr id="14" name="Rectángulo 13">
            <a:extLst>
              <a:ext uri="{FF2B5EF4-FFF2-40B4-BE49-F238E27FC236}">
                <a16:creationId xmlns:a16="http://schemas.microsoft.com/office/drawing/2014/main" id="{9C337412-1C8A-4E3C-86AC-5C28807DA5D8}"/>
              </a:ext>
            </a:extLst>
          </p:cNvPr>
          <p:cNvSpPr/>
          <p:nvPr/>
        </p:nvSpPr>
        <p:spPr>
          <a:xfrm>
            <a:off x="0" y="6351639"/>
            <a:ext cx="12192000" cy="506361"/>
          </a:xfrm>
          <a:prstGeom prst="rect">
            <a:avLst/>
          </a:prstGeom>
          <a:solidFill>
            <a:srgbClr val="115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Marcador de contenido 2">
            <a:extLst>
              <a:ext uri="{FF2B5EF4-FFF2-40B4-BE49-F238E27FC236}">
                <a16:creationId xmlns:a16="http://schemas.microsoft.com/office/drawing/2014/main" id="{7024F4DC-74E2-41CE-8018-CE0AFD6CE952}"/>
              </a:ext>
            </a:extLst>
          </p:cNvPr>
          <p:cNvSpPr>
            <a:spLocks noGrp="1"/>
          </p:cNvSpPr>
          <p:nvPr>
            <p:ph idx="1"/>
          </p:nvPr>
        </p:nvSpPr>
        <p:spPr>
          <a:xfrm>
            <a:off x="5314336" y="459396"/>
            <a:ext cx="5997594" cy="5801688"/>
          </a:xfrm>
        </p:spPr>
        <p:txBody>
          <a:bodyPr>
            <a:normAutofit/>
          </a:bodyPr>
          <a:lstStyle/>
          <a:p>
            <a:pPr marL="0" indent="0" algn="ctr">
              <a:lnSpc>
                <a:spcPct val="107000"/>
              </a:lnSpc>
              <a:spcAft>
                <a:spcPts val="800"/>
              </a:spcAft>
              <a:buNone/>
            </a:pPr>
            <a:r>
              <a:rPr lang="es-ES" sz="3200" dirty="0">
                <a:effectLst/>
                <a:latin typeface="Avant GardeBook" pitchFamily="50" charset="0"/>
                <a:ea typeface="Calibri" panose="020F0502020204030204" pitchFamily="34" charset="0"/>
                <a:cs typeface="Times New Roman" panose="02020603050405020304" pitchFamily="18" charset="0"/>
              </a:rPr>
              <a:t>i) La </a:t>
            </a:r>
            <a:r>
              <a:rPr lang="es-ES" sz="3200" b="1" dirty="0">
                <a:solidFill>
                  <a:srgbClr val="FFC000"/>
                </a:solidFill>
                <a:effectLst/>
                <a:latin typeface="Avant GardeBook" pitchFamily="50" charset="0"/>
                <a:ea typeface="Calibri" panose="020F0502020204030204" pitchFamily="34" charset="0"/>
                <a:cs typeface="Times New Roman" panose="02020603050405020304" pitchFamily="18" charset="0"/>
              </a:rPr>
              <a:t>CONGRUENCIA</a:t>
            </a:r>
            <a:r>
              <a:rPr lang="es-ES" sz="3200" b="1" dirty="0">
                <a:effectLst/>
                <a:latin typeface="Avant GardeBook" pitchFamily="50" charset="0"/>
                <a:ea typeface="Calibri" panose="020F0502020204030204" pitchFamily="34" charset="0"/>
                <a:cs typeface="Times New Roman" panose="02020603050405020304" pitchFamily="18" charset="0"/>
              </a:rPr>
              <a:t> </a:t>
            </a:r>
            <a:r>
              <a:rPr lang="es-ES" sz="3200" dirty="0">
                <a:effectLst/>
                <a:latin typeface="Avant GardeBook" pitchFamily="50" charset="0"/>
                <a:ea typeface="Calibri" panose="020F0502020204030204" pitchFamily="34" charset="0"/>
                <a:cs typeface="Times New Roman" panose="02020603050405020304" pitchFamily="18" charset="0"/>
              </a:rPr>
              <a:t>es una de las características de un buen líder comercial, </a:t>
            </a:r>
            <a:r>
              <a:rPr lang="es-ES" sz="3200" dirty="0">
                <a:solidFill>
                  <a:srgbClr val="FFC000"/>
                </a:solidFill>
                <a:effectLst/>
                <a:latin typeface="Avant GardeBook" pitchFamily="50" charset="0"/>
                <a:ea typeface="Calibri" panose="020F0502020204030204" pitchFamily="34" charset="0"/>
                <a:cs typeface="Times New Roman" panose="02020603050405020304" pitchFamily="18" charset="0"/>
              </a:rPr>
              <a:t>EL PENSAR, EL HACER Y EL DECIR </a:t>
            </a:r>
            <a:r>
              <a:rPr lang="es-ES" sz="3200" dirty="0">
                <a:effectLst/>
                <a:latin typeface="Avant GardeBook" pitchFamily="50" charset="0"/>
                <a:ea typeface="Calibri" panose="020F0502020204030204" pitchFamily="34" charset="0"/>
                <a:cs typeface="Times New Roman" panose="02020603050405020304" pitchFamily="18" charset="0"/>
              </a:rPr>
              <a:t>en un mismo sentido da más certidumbre al equipo por parte de quien los lidera. </a:t>
            </a:r>
            <a:endParaRPr lang="es-MX" sz="3200" dirty="0">
              <a:effectLst/>
              <a:latin typeface="Avant GardeBook" pitchFamily="50"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upo 3">
            <a:extLst>
              <a:ext uri="{FF2B5EF4-FFF2-40B4-BE49-F238E27FC236}">
                <a16:creationId xmlns:a16="http://schemas.microsoft.com/office/drawing/2014/main" id="{1244832E-20C1-438C-880D-98EBAA39BF61}"/>
              </a:ext>
            </a:extLst>
          </p:cNvPr>
          <p:cNvGrpSpPr/>
          <p:nvPr/>
        </p:nvGrpSpPr>
        <p:grpSpPr>
          <a:xfrm>
            <a:off x="3497230" y="6472056"/>
            <a:ext cx="221941" cy="180063"/>
            <a:chOff x="6188061" y="2023707"/>
            <a:chExt cx="678903" cy="671110"/>
          </a:xfrm>
        </p:grpSpPr>
        <p:sp>
          <p:nvSpPr>
            <p:cNvPr id="5" name="Forma libre: forma 4">
              <a:extLst>
                <a:ext uri="{FF2B5EF4-FFF2-40B4-BE49-F238E27FC236}">
                  <a16:creationId xmlns:a16="http://schemas.microsoft.com/office/drawing/2014/main" id="{1B8C7DCF-2CC9-47DD-B393-E9EBC18A2DDB}"/>
                </a:ext>
              </a:extLst>
            </p:cNvPr>
            <p:cNvSpPr/>
            <p:nvPr/>
          </p:nvSpPr>
          <p:spPr>
            <a:xfrm>
              <a:off x="6188061" y="2023707"/>
              <a:ext cx="678903" cy="671110"/>
            </a:xfrm>
            <a:custGeom>
              <a:avLst/>
              <a:gdLst>
                <a:gd name="connsiteX0" fmla="*/ 0 w 209084"/>
                <a:gd name="connsiteY0" fmla="*/ 0 h 206684"/>
                <a:gd name="connsiteX1" fmla="*/ 209085 w 209084"/>
                <a:gd name="connsiteY1" fmla="*/ 0 h 206684"/>
                <a:gd name="connsiteX2" fmla="*/ 209085 w 209084"/>
                <a:gd name="connsiteY2" fmla="*/ 206684 h 206684"/>
                <a:gd name="connsiteX3" fmla="*/ 0 w 209084"/>
                <a:gd name="connsiteY3" fmla="*/ 206684 h 206684"/>
              </a:gdLst>
              <a:ahLst/>
              <a:cxnLst>
                <a:cxn ang="0">
                  <a:pos x="connsiteX0" y="connsiteY0"/>
                </a:cxn>
                <a:cxn ang="0">
                  <a:pos x="connsiteX1" y="connsiteY1"/>
                </a:cxn>
                <a:cxn ang="0">
                  <a:pos x="connsiteX2" y="connsiteY2"/>
                </a:cxn>
                <a:cxn ang="0">
                  <a:pos x="connsiteX3" y="connsiteY3"/>
                </a:cxn>
              </a:cxnLst>
              <a:rect l="l" t="t" r="r" b="b"/>
              <a:pathLst>
                <a:path w="209084" h="206684">
                  <a:moveTo>
                    <a:pt x="0" y="0"/>
                  </a:moveTo>
                  <a:lnTo>
                    <a:pt x="209085" y="0"/>
                  </a:lnTo>
                  <a:lnTo>
                    <a:pt x="209085" y="206684"/>
                  </a:lnTo>
                  <a:lnTo>
                    <a:pt x="0" y="206684"/>
                  </a:lnTo>
                  <a:close/>
                </a:path>
              </a:pathLst>
            </a:custGeom>
            <a:solidFill>
              <a:srgbClr val="FFFFFF"/>
            </a:solidFill>
            <a:ln w="28575" cap="flat">
              <a:solidFill>
                <a:srgbClr val="FFC000"/>
              </a:solidFill>
              <a:prstDash val="solid"/>
              <a:miter/>
            </a:ln>
          </p:spPr>
          <p:txBody>
            <a:bodyPr rtlCol="0" anchor="ctr"/>
            <a:lstStyle/>
            <a:p>
              <a:endParaRPr lang="es-MX" sz="1400"/>
            </a:p>
          </p:txBody>
        </p:sp>
        <p:cxnSp>
          <p:nvCxnSpPr>
            <p:cNvPr id="6" name="Conector recto 5">
              <a:extLst>
                <a:ext uri="{FF2B5EF4-FFF2-40B4-BE49-F238E27FC236}">
                  <a16:creationId xmlns:a16="http://schemas.microsoft.com/office/drawing/2014/main" id="{F6BF4C78-EAA8-4DFD-BABB-BCFB3456BE7E}"/>
                </a:ext>
              </a:extLst>
            </p:cNvPr>
            <p:cNvCxnSpPr>
              <a:cxnSpLocks/>
            </p:cNvCxnSpPr>
            <p:nvPr/>
          </p:nvCxnSpPr>
          <p:spPr>
            <a:xfrm>
              <a:off x="6205841" y="2063466"/>
              <a:ext cx="321671" cy="29579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8CBF0FF8-7905-4EA4-BB15-93BEFFA222D5}"/>
                </a:ext>
              </a:extLst>
            </p:cNvPr>
            <p:cNvCxnSpPr>
              <a:cxnSpLocks/>
            </p:cNvCxnSpPr>
            <p:nvPr/>
          </p:nvCxnSpPr>
          <p:spPr>
            <a:xfrm flipV="1">
              <a:off x="6527512" y="2063467"/>
              <a:ext cx="321675" cy="2957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93B890B6-1642-4A22-B1CE-29B58569C4DB}"/>
              </a:ext>
            </a:extLst>
          </p:cNvPr>
          <p:cNvSpPr txBox="1"/>
          <p:nvPr/>
        </p:nvSpPr>
        <p:spPr>
          <a:xfrm>
            <a:off x="3700530" y="6444100"/>
            <a:ext cx="1392580"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4773091841         </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66CA4FD-83E3-418E-AE99-18B68FEBE9F3}"/>
              </a:ext>
            </a:extLst>
          </p:cNvPr>
          <p:cNvSpPr txBox="1"/>
          <p:nvPr/>
        </p:nvSpPr>
        <p:spPr>
          <a:xfrm>
            <a:off x="601717" y="6429761"/>
            <a:ext cx="2872209" cy="307777"/>
          </a:xfrm>
          <a:prstGeom prst="rect">
            <a:avLst/>
          </a:prstGeom>
          <a:noFill/>
        </p:spPr>
        <p:txBody>
          <a:bodyPr wrap="square">
            <a:spAutoFit/>
          </a:bodyPr>
          <a:lstStyle/>
          <a:p>
            <a:pPr>
              <a:tabLst>
                <a:tab pos="2806065" algn="ctr"/>
                <a:tab pos="5612130" algn="r"/>
              </a:tabLst>
            </a:pPr>
            <a:r>
              <a:rPr lang="es-MX" sz="1400" dirty="0">
                <a:effectLst/>
                <a:latin typeface="Avant GardeBook" pitchFamily="50" charset="0"/>
                <a:ea typeface="Calibri" panose="020F0502020204030204" pitchFamily="34" charset="0"/>
                <a:cs typeface="Times New Roman" panose="02020603050405020304" pitchFamily="18" charset="0"/>
              </a:rPr>
              <a:t>hector.avila@kreativium.mx</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upo 9">
            <a:extLst>
              <a:ext uri="{FF2B5EF4-FFF2-40B4-BE49-F238E27FC236}">
                <a16:creationId xmlns:a16="http://schemas.microsoft.com/office/drawing/2014/main" id="{AC93EC17-A00B-484C-ADCA-0E56137C8618}"/>
              </a:ext>
            </a:extLst>
          </p:cNvPr>
          <p:cNvGrpSpPr/>
          <p:nvPr/>
        </p:nvGrpSpPr>
        <p:grpSpPr>
          <a:xfrm>
            <a:off x="290970" y="6429760"/>
            <a:ext cx="248115" cy="260409"/>
            <a:chOff x="5012442" y="2257936"/>
            <a:chExt cx="552617" cy="566380"/>
          </a:xfrm>
        </p:grpSpPr>
        <p:sp>
          <p:nvSpPr>
            <p:cNvPr id="11" name="Forma libre: forma 10">
              <a:extLst>
                <a:ext uri="{FF2B5EF4-FFF2-40B4-BE49-F238E27FC236}">
                  <a16:creationId xmlns:a16="http://schemas.microsoft.com/office/drawing/2014/main" id="{320FF61A-2AAA-43F8-864A-931BCB67997C}"/>
                </a:ext>
              </a:extLst>
            </p:cNvPr>
            <p:cNvSpPr/>
            <p:nvPr/>
          </p:nvSpPr>
          <p:spPr>
            <a:xfrm>
              <a:off x="5012442" y="2257936"/>
              <a:ext cx="552617" cy="566380"/>
            </a:xfrm>
            <a:custGeom>
              <a:avLst/>
              <a:gdLst>
                <a:gd name="connsiteX0" fmla="*/ 218937 w 218936"/>
                <a:gd name="connsiteY0" fmla="*/ 122844 h 245687"/>
                <a:gd name="connsiteX1" fmla="*/ 109468 w 218936"/>
                <a:gd name="connsiteY1" fmla="*/ 245687 h 245687"/>
                <a:gd name="connsiteX2" fmla="*/ 0 w 218936"/>
                <a:gd name="connsiteY2" fmla="*/ 122844 h 245687"/>
                <a:gd name="connsiteX3" fmla="*/ 109468 w 218936"/>
                <a:gd name="connsiteY3" fmla="*/ 0 h 245687"/>
                <a:gd name="connsiteX4" fmla="*/ 218937 w 218936"/>
                <a:gd name="connsiteY4" fmla="*/ 122844 h 24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36" h="245687">
                  <a:moveTo>
                    <a:pt x="218937" y="122844"/>
                  </a:moveTo>
                  <a:cubicBezTo>
                    <a:pt x="218937" y="190688"/>
                    <a:pt x="169926" y="245687"/>
                    <a:pt x="109468" y="245687"/>
                  </a:cubicBezTo>
                  <a:cubicBezTo>
                    <a:pt x="49011" y="245687"/>
                    <a:pt x="0" y="190688"/>
                    <a:pt x="0" y="122844"/>
                  </a:cubicBezTo>
                  <a:cubicBezTo>
                    <a:pt x="0" y="54999"/>
                    <a:pt x="49011" y="0"/>
                    <a:pt x="109468" y="0"/>
                  </a:cubicBezTo>
                  <a:cubicBezTo>
                    <a:pt x="169926" y="0"/>
                    <a:pt x="218937" y="54999"/>
                    <a:pt x="218937" y="122844"/>
                  </a:cubicBezTo>
                  <a:close/>
                </a:path>
              </a:pathLst>
            </a:custGeom>
            <a:solidFill>
              <a:schemeClr val="tx1"/>
            </a:solidFill>
            <a:ln w="28575" cap="flat">
              <a:solidFill>
                <a:srgbClr val="FFC000"/>
              </a:solidFill>
              <a:prstDash val="solid"/>
              <a:miter/>
            </a:ln>
          </p:spPr>
          <p:txBody>
            <a:bodyPr rtlCol="0" anchor="ctr"/>
            <a:lstStyle/>
            <a:p>
              <a:endParaRPr lang="es-MX" sz="1400" dirty="0"/>
            </a:p>
          </p:txBody>
        </p:sp>
        <p:sp>
          <p:nvSpPr>
            <p:cNvPr id="12" name="Forma libre: forma 11">
              <a:extLst>
                <a:ext uri="{FF2B5EF4-FFF2-40B4-BE49-F238E27FC236}">
                  <a16:creationId xmlns:a16="http://schemas.microsoft.com/office/drawing/2014/main" id="{34C7E9D3-1269-4DA0-ABB8-D951A61C5288}"/>
                </a:ext>
              </a:extLst>
            </p:cNvPr>
            <p:cNvSpPr/>
            <p:nvPr/>
          </p:nvSpPr>
          <p:spPr>
            <a:xfrm>
              <a:off x="5150384" y="2382106"/>
              <a:ext cx="280667" cy="327485"/>
            </a:xfrm>
            <a:custGeom>
              <a:avLst/>
              <a:gdLst>
                <a:gd name="connsiteX0" fmla="*/ 26141 w 138878"/>
                <a:gd name="connsiteY0" fmla="*/ -480 h 162044"/>
                <a:gd name="connsiteX1" fmla="*/ 43747 w 138878"/>
                <a:gd name="connsiteY1" fmla="*/ 12624 h 162044"/>
                <a:gd name="connsiteX2" fmla="*/ 49859 w 138878"/>
                <a:gd name="connsiteY2" fmla="*/ 44870 h 162044"/>
                <a:gd name="connsiteX3" fmla="*/ 40736 w 138878"/>
                <a:gd name="connsiteY3" fmla="*/ 60533 h 162044"/>
                <a:gd name="connsiteX4" fmla="*/ 40736 w 138878"/>
                <a:gd name="connsiteY4" fmla="*/ 77424 h 162044"/>
                <a:gd name="connsiteX5" fmla="*/ 73577 w 138878"/>
                <a:gd name="connsiteY5" fmla="*/ 116017 h 162044"/>
                <a:gd name="connsiteX6" fmla="*/ 82699 w 138878"/>
                <a:gd name="connsiteY6" fmla="*/ 117348 h 162044"/>
                <a:gd name="connsiteX7" fmla="*/ 93281 w 138878"/>
                <a:gd name="connsiteY7" fmla="*/ 111104 h 162044"/>
                <a:gd name="connsiteX8" fmla="*/ 105049 w 138878"/>
                <a:gd name="connsiteY8" fmla="*/ 107623 h 162044"/>
                <a:gd name="connsiteX9" fmla="*/ 123294 w 138878"/>
                <a:gd name="connsiteY9" fmla="*/ 112435 h 162044"/>
                <a:gd name="connsiteX10" fmla="*/ 137862 w 138878"/>
                <a:gd name="connsiteY10" fmla="*/ 142101 h 162044"/>
                <a:gd name="connsiteX11" fmla="*/ 137342 w 138878"/>
                <a:gd name="connsiteY11" fmla="*/ 143862 h 162044"/>
                <a:gd name="connsiteX12" fmla="*/ 80510 w 138878"/>
                <a:gd name="connsiteY12" fmla="*/ 155532 h 162044"/>
                <a:gd name="connsiteX13" fmla="*/ 4977 w 138878"/>
                <a:gd name="connsiteY13" fmla="*/ 69746 h 162044"/>
                <a:gd name="connsiteX14" fmla="*/ 416 w 138878"/>
                <a:gd name="connsiteY14" fmla="*/ 32176 h 162044"/>
                <a:gd name="connsiteX15" fmla="*/ 26141 w 138878"/>
                <a:gd name="connsiteY15" fmla="*/ -480 h 1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8" h="162044">
                  <a:moveTo>
                    <a:pt x="26141" y="-480"/>
                  </a:moveTo>
                  <a:cubicBezTo>
                    <a:pt x="34178" y="-2015"/>
                    <a:pt x="41886" y="3718"/>
                    <a:pt x="43747" y="12624"/>
                  </a:cubicBezTo>
                  <a:cubicBezTo>
                    <a:pt x="46301" y="25318"/>
                    <a:pt x="49859" y="42823"/>
                    <a:pt x="49859" y="44870"/>
                  </a:cubicBezTo>
                  <a:cubicBezTo>
                    <a:pt x="47478" y="50542"/>
                    <a:pt x="44413" y="55814"/>
                    <a:pt x="40736" y="60533"/>
                  </a:cubicBezTo>
                  <a:cubicBezTo>
                    <a:pt x="37279" y="65498"/>
                    <a:pt x="37279" y="72459"/>
                    <a:pt x="40736" y="77424"/>
                  </a:cubicBezTo>
                  <a:cubicBezTo>
                    <a:pt x="50315" y="91674"/>
                    <a:pt x="61335" y="104624"/>
                    <a:pt x="73577" y="116017"/>
                  </a:cubicBezTo>
                  <a:cubicBezTo>
                    <a:pt x="76232" y="118147"/>
                    <a:pt x="79653" y="118638"/>
                    <a:pt x="82699" y="117348"/>
                  </a:cubicBezTo>
                  <a:cubicBezTo>
                    <a:pt x="86485" y="115884"/>
                    <a:pt x="90061" y="113775"/>
                    <a:pt x="93281" y="111104"/>
                  </a:cubicBezTo>
                  <a:cubicBezTo>
                    <a:pt x="96556" y="108053"/>
                    <a:pt x="100862" y="106773"/>
                    <a:pt x="105049" y="107623"/>
                  </a:cubicBezTo>
                  <a:cubicBezTo>
                    <a:pt x="110158" y="108749"/>
                    <a:pt x="116908" y="110387"/>
                    <a:pt x="123294" y="112435"/>
                  </a:cubicBezTo>
                  <a:cubicBezTo>
                    <a:pt x="134615" y="116109"/>
                    <a:pt x="141137" y="129397"/>
                    <a:pt x="137862" y="142101"/>
                  </a:cubicBezTo>
                  <a:cubicBezTo>
                    <a:pt x="137707" y="142695"/>
                    <a:pt x="137534" y="143289"/>
                    <a:pt x="137342" y="143862"/>
                  </a:cubicBezTo>
                  <a:cubicBezTo>
                    <a:pt x="132872" y="156965"/>
                    <a:pt x="119098" y="168738"/>
                    <a:pt x="80510" y="155532"/>
                  </a:cubicBezTo>
                  <a:cubicBezTo>
                    <a:pt x="46374" y="139010"/>
                    <a:pt x="19290" y="108258"/>
                    <a:pt x="4977" y="69746"/>
                  </a:cubicBezTo>
                  <a:cubicBezTo>
                    <a:pt x="425" y="57923"/>
                    <a:pt x="-1144" y="44932"/>
                    <a:pt x="416" y="32176"/>
                  </a:cubicBezTo>
                  <a:cubicBezTo>
                    <a:pt x="1136" y="15879"/>
                    <a:pt x="11819" y="2325"/>
                    <a:pt x="26141" y="-480"/>
                  </a:cubicBezTo>
                  <a:close/>
                </a:path>
              </a:pathLst>
            </a:custGeom>
            <a:solidFill>
              <a:srgbClr val="FFC000"/>
            </a:solidFill>
            <a:ln w="28575" cap="flat">
              <a:solidFill>
                <a:srgbClr val="FFC000"/>
              </a:solidFill>
              <a:prstDash val="solid"/>
              <a:miter/>
            </a:ln>
          </p:spPr>
          <p:txBody>
            <a:bodyPr rtlCol="0" anchor="ctr"/>
            <a:lstStyle/>
            <a:p>
              <a:endParaRPr lang="es-MX" sz="1400"/>
            </a:p>
          </p:txBody>
        </p:sp>
      </p:grpSp>
    </p:spTree>
    <p:extLst>
      <p:ext uri="{BB962C8B-B14F-4D97-AF65-F5344CB8AC3E}">
        <p14:creationId xmlns:p14="http://schemas.microsoft.com/office/powerpoint/2010/main" val="310575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ector">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1_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585</TotalTime>
  <Words>1795</Words>
  <Application>Microsoft Office PowerPoint</Application>
  <PresentationFormat>Panorámica</PresentationFormat>
  <Paragraphs>221</Paragraphs>
  <Slides>46</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46</vt:i4>
      </vt:variant>
    </vt:vector>
  </HeadingPairs>
  <TitlesOfParts>
    <vt:vector size="53" baseType="lpstr">
      <vt:lpstr>Avant GardeBook</vt:lpstr>
      <vt:lpstr>Avenue</vt:lpstr>
      <vt:lpstr>Calibri</vt:lpstr>
      <vt:lpstr>Century Gothic</vt:lpstr>
      <vt:lpstr>Wingdings 3</vt:lpstr>
      <vt:lpstr>Sector</vt:lpstr>
      <vt:lpstr>1_Sector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May Moon</dc:creator>
  <cp:lastModifiedBy>Eliezer Santiago F</cp:lastModifiedBy>
  <cp:revision>28</cp:revision>
  <dcterms:created xsi:type="dcterms:W3CDTF">2023-06-01T05:31:56Z</dcterms:created>
  <dcterms:modified xsi:type="dcterms:W3CDTF">2023-07-22T23:16:46Z</dcterms:modified>
</cp:coreProperties>
</file>